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6"/>
  </p:notesMasterIdLst>
  <p:sldIdLst>
    <p:sldId id="859" r:id="rId3"/>
    <p:sldId id="1070" r:id="rId4"/>
    <p:sldId id="1072" r:id="rId5"/>
    <p:sldId id="1073" r:id="rId6"/>
    <p:sldId id="1074" r:id="rId7"/>
    <p:sldId id="1109" r:id="rId8"/>
    <p:sldId id="1097" r:id="rId9"/>
    <p:sldId id="1076" r:id="rId10"/>
    <p:sldId id="1099" r:id="rId11"/>
    <p:sldId id="1079" r:id="rId12"/>
    <p:sldId id="1080" r:id="rId13"/>
    <p:sldId id="1110" r:id="rId14"/>
    <p:sldId id="1111" r:id="rId15"/>
    <p:sldId id="1081" r:id="rId16"/>
    <p:sldId id="1112" r:id="rId17"/>
    <p:sldId id="1113" r:id="rId18"/>
    <p:sldId id="1114" r:id="rId19"/>
    <p:sldId id="1085" r:id="rId20"/>
    <p:sldId id="1115" r:id="rId21"/>
    <p:sldId id="1118" r:id="rId22"/>
    <p:sldId id="1087" r:id="rId23"/>
    <p:sldId id="1088" r:id="rId24"/>
    <p:sldId id="1119" r:id="rId25"/>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F2E7"/>
    <a:srgbClr val="FFFFFF"/>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6091" autoAdjust="0"/>
  </p:normalViewPr>
  <p:slideViewPr>
    <p:cSldViewPr showGuides="1">
      <p:cViewPr varScale="1">
        <p:scale>
          <a:sx n="102" d="100"/>
          <a:sy n="102" d="100"/>
        </p:scale>
        <p:origin x="258" y="114"/>
      </p:cViewPr>
      <p:guideLst>
        <p:guide orient="horz" pos="2160"/>
        <p:guide pos="3844"/>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3"/>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9" Type="http://schemas.openxmlformats.org/officeDocument/2006/relationships/tableStyles" Target="tableStyles.xml"/><Relationship Id="rId28" Type="http://schemas.openxmlformats.org/officeDocument/2006/relationships/viewProps" Target="viewProps.xml"/><Relationship Id="rId27" Type="http://schemas.openxmlformats.org/officeDocument/2006/relationships/presProps" Target="presProps.xml"/><Relationship Id="rId26" Type="http://schemas.openxmlformats.org/officeDocument/2006/relationships/notesMaster" Target="notesMasters/notesMaster1.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实验班全程提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高中物理 选择性必修 第二册 </a:t>
            </a:r>
            <a:r>
              <a:rPr lang="en-US" altLang="zh-CN" sz="2000" dirty="0" smtClean="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image" Target="../media/image18.png"/></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0.png"/><Relationship Id="rId2" Type="http://schemas.openxmlformats.org/officeDocument/2006/relationships/image" Target="../media/image22.png"/><Relationship Id="rId1" Type="http://schemas.openxmlformats.org/officeDocument/2006/relationships/image" Target="../media/image21.png"/></Relationships>
</file>

<file path=ppt/slides/_rels/slide12.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23.png"/><Relationship Id="rId3" Type="http://schemas.openxmlformats.org/officeDocument/2006/relationships/image" Target="../media/image21.png"/><Relationship Id="rId2" Type="http://schemas.openxmlformats.org/officeDocument/2006/relationships/image" Target="../media/image19.png"/><Relationship Id="rId1" Type="http://schemas.openxmlformats.org/officeDocument/2006/relationships/image" Target="../media/image20.png"/></Relationships>
</file>

<file path=ppt/slides/_rels/slide13.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24.png"/><Relationship Id="rId3" Type="http://schemas.openxmlformats.org/officeDocument/2006/relationships/image" Target="../media/image21.png"/><Relationship Id="rId2" Type="http://schemas.openxmlformats.org/officeDocument/2006/relationships/image" Target="../media/image19.png"/><Relationship Id="rId1" Type="http://schemas.openxmlformats.org/officeDocument/2006/relationships/image" Target="../media/image20.pn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5.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7.png"/><Relationship Id="rId1" Type="http://schemas.openxmlformats.org/officeDocument/2006/relationships/image" Target="../media/image26.png"/></Relationships>
</file>

<file path=ppt/slides/_rels/slide16.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31.png"/><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image" Target="../media/image28.pn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3.png"/><Relationship Id="rId1" Type="http://schemas.openxmlformats.org/officeDocument/2006/relationships/image" Target="../media/image32.png"/></Relationships>
</file>

<file path=ppt/slides/_rels/slide18.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21.png"/><Relationship Id="rId4" Type="http://schemas.openxmlformats.org/officeDocument/2006/relationships/image" Target="../media/image36.png"/><Relationship Id="rId3" Type="http://schemas.openxmlformats.org/officeDocument/2006/relationships/image" Target="../media/image35.png"/><Relationship Id="rId2" Type="http://schemas.openxmlformats.org/officeDocument/2006/relationships/image" Target="../media/image19.png"/><Relationship Id="rId1" Type="http://schemas.openxmlformats.org/officeDocument/2006/relationships/image" Target="../media/image34.png"/></Relationships>
</file>

<file path=ppt/slides/_rels/slide19.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36.png"/><Relationship Id="rId3" Type="http://schemas.openxmlformats.org/officeDocument/2006/relationships/image" Target="../media/image21.png"/><Relationship Id="rId2" Type="http://schemas.openxmlformats.org/officeDocument/2006/relationships/image" Target="../media/image19.png"/><Relationship Id="rId1" Type="http://schemas.openxmlformats.org/officeDocument/2006/relationships/image" Target="../media/image35.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8.png"/><Relationship Id="rId1" Type="http://schemas.openxmlformats.org/officeDocument/2006/relationships/image" Target="../media/image37.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0.png"/><Relationship Id="rId1" Type="http://schemas.openxmlformats.org/officeDocument/2006/relationships/image" Target="../media/image39.png"/></Relationships>
</file>

<file path=ppt/slides/_rels/slide22.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43.png"/><Relationship Id="rId4" Type="http://schemas.openxmlformats.org/officeDocument/2006/relationships/image" Target="../media/image21.png"/><Relationship Id="rId3" Type="http://schemas.openxmlformats.org/officeDocument/2006/relationships/image" Target="../media/image42.png"/><Relationship Id="rId2" Type="http://schemas.openxmlformats.org/officeDocument/2006/relationships/image" Target="../media/image19.png"/><Relationship Id="rId1" Type="http://schemas.openxmlformats.org/officeDocument/2006/relationships/image" Target="../media/image41.png"/></Relationships>
</file>

<file path=ppt/slides/_rels/slide2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1.png"/><Relationship Id="rId2" Type="http://schemas.openxmlformats.org/officeDocument/2006/relationships/image" Target="../media/image19.png"/><Relationship Id="rId1" Type="http://schemas.openxmlformats.org/officeDocument/2006/relationships/image" Target="../media/image42.png"/></Relationships>
</file>

<file path=ppt/slides/_rels/slide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8.png"/><Relationship Id="rId1" Type="http://schemas.openxmlformats.org/officeDocument/2006/relationships/image" Target="../media/image7.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9.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2.png"/><Relationship Id="rId1" Type="http://schemas.openxmlformats.org/officeDocument/2006/relationships/image" Target="../media/image11.png"/></Relationships>
</file>

<file path=ppt/slides/_rels/slide8.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7.png"/><Relationship Id="rId1"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第二章  电磁感应</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法拉第电磁感应定律</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典例1.eps" descr="id:2147489935;FounderCES"/>
          <p:cNvPicPr/>
          <p:nvPr/>
        </p:nvPicPr>
        <p:blipFill>
          <a:blip r:embed="rId1"/>
          <a:stretch>
            <a:fillRect/>
          </a:stretch>
        </p:blipFill>
        <p:spPr>
          <a:xfrm>
            <a:off x="478582" y="927382"/>
            <a:ext cx="1047040" cy="337713"/>
          </a:xfrm>
          <a:prstGeom prst="rect">
            <a:avLst/>
          </a:prstGeom>
        </p:spPr>
      </p:pic>
      <p:pic>
        <p:nvPicPr>
          <p:cNvPr id="4" name="24答案.eps" descr="id:2147489956;FounderCES"/>
          <p:cNvPicPr/>
          <p:nvPr/>
        </p:nvPicPr>
        <p:blipFill>
          <a:blip r:embed="rId2"/>
          <a:stretch>
            <a:fillRect/>
          </a:stretch>
        </p:blipFill>
        <p:spPr>
          <a:xfrm>
            <a:off x="487861" y="3715025"/>
            <a:ext cx="826824" cy="295189"/>
          </a:xfrm>
          <a:prstGeom prst="rect">
            <a:avLst/>
          </a:prstGeom>
        </p:spPr>
      </p:pic>
      <p:sp>
        <p:nvSpPr>
          <p:cNvPr id="5" name="矩形 4"/>
          <p:cNvSpPr/>
          <p:nvPr/>
        </p:nvSpPr>
        <p:spPr>
          <a:xfrm>
            <a:off x="1600578" y="3528817"/>
            <a:ext cx="2946400" cy="645160"/>
          </a:xfrm>
          <a:prstGeom prst="rect">
            <a:avLst/>
          </a:prstGeom>
        </p:spPr>
        <p:txBody>
          <a:bodyPr wrap="none">
            <a:spAutoFit/>
          </a:bodyPr>
          <a:lstStyle/>
          <a:p>
            <a:pPr algn="just">
              <a:lnSpc>
                <a:spcPct val="150000"/>
              </a:lnSpc>
              <a:spcAft>
                <a:spcPts val="0"/>
              </a:spcAft>
            </a:pPr>
            <a:r>
              <a:rPr lang="en-US" altLang="zh-CN" sz="2400" dirty="0">
                <a:solidFill>
                  <a:srgbClr val="000000"/>
                </a:solidFill>
                <a:cs typeface="Times New Roman" panose="02020603050405020304" pitchFamily="18" charset="0"/>
              </a:rPr>
              <a:t>0.04 A</a:t>
            </a:r>
            <a:r>
              <a:rPr lang="zh-CN" altLang="zh-CN" sz="2400" dirty="0">
                <a:solidFill>
                  <a:srgbClr val="000000"/>
                </a:solidFill>
                <a:cs typeface="Times New Roman" panose="02020603050405020304" pitchFamily="18" charset="0"/>
              </a:rPr>
              <a:t>　</a:t>
            </a:r>
            <a:r>
              <a:rPr lang="en-US" altLang="zh-CN" sz="2400" dirty="0">
                <a:solidFill>
                  <a:srgbClr val="000000"/>
                </a:solidFill>
                <a:cs typeface="Times New Roman" panose="02020603050405020304" pitchFamily="18" charset="0"/>
              </a:rPr>
              <a:t>1.6</a:t>
            </a:r>
            <a:r>
              <a:rPr lang="en-US" altLang="zh-CN" sz="2400" dirty="0">
                <a:solidFill>
                  <a:srgbClr val="000000"/>
                </a:solidFill>
                <a:latin typeface="宋体" panose="02010600030101010101" pitchFamily="2" charset="-122"/>
                <a:cs typeface="Times New Roman" panose="02020603050405020304" pitchFamily="18" charset="0"/>
              </a:rPr>
              <a:t>×</a:t>
            </a:r>
            <a:r>
              <a:rPr lang="en-US" altLang="zh-CN" sz="2400" dirty="0">
                <a:solidFill>
                  <a:srgbClr val="000000"/>
                </a:solidFill>
                <a:cs typeface="Times New Roman" panose="02020603050405020304" pitchFamily="18" charset="0"/>
              </a:rPr>
              <a:t>10</a:t>
            </a:r>
            <a:r>
              <a:rPr lang="zh-CN" altLang="zh-CN" sz="2400" baseline="30000" dirty="0">
                <a:solidFill>
                  <a:srgbClr val="000000"/>
                </a:solidFill>
                <a:cs typeface="Times New Roman" panose="02020603050405020304" pitchFamily="18" charset="0"/>
              </a:rPr>
              <a:t>－</a:t>
            </a:r>
            <a:r>
              <a:rPr lang="en-US" altLang="zh-CN" sz="2400" baseline="30000" dirty="0">
                <a:solidFill>
                  <a:srgbClr val="000000"/>
                </a:solidFill>
                <a:cs typeface="Times New Roman" panose="02020603050405020304" pitchFamily="18" charset="0"/>
              </a:rPr>
              <a:t>3 </a:t>
            </a:r>
            <a:r>
              <a:rPr lang="en-US" altLang="zh-CN" sz="2400" dirty="0">
                <a:solidFill>
                  <a:srgbClr val="000000"/>
                </a:solidFill>
                <a:cs typeface="Times New Roman" panose="02020603050405020304" pitchFamily="18" charset="0"/>
              </a:rPr>
              <a:t>W</a:t>
            </a:r>
            <a:endParaRPr lang="zh-CN" altLang="zh-CN" sz="1050" dirty="0">
              <a:solidFill>
                <a:srgbClr val="000000"/>
              </a:solidFill>
              <a:cs typeface="Times New Roman" panose="02020603050405020304" pitchFamily="18" charset="0"/>
            </a:endParaRPr>
          </a:p>
        </p:txBody>
      </p:sp>
      <p:sp>
        <p:nvSpPr>
          <p:cNvPr id="2" name="内容占位符 1"/>
          <p:cNvSpPr>
            <a:spLocks noGrp="1"/>
          </p:cNvSpPr>
          <p:nvPr>
            <p:ph idx="1"/>
          </p:nvPr>
        </p:nvSpPr>
        <p:spPr>
          <a:xfrm>
            <a:off x="360854" y="746120"/>
            <a:ext cx="11485848" cy="2861310"/>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图所示，在光滑水平面上存在宽度为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0.4 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、方向竖直向上、磁感应强度为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 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的匀强磁场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边长为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0.1 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、质量为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0.2 kg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、电阻为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的单匝正方形线圈</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ABCD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边和磁场边界平行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在外力作用下以</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m/s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的速度向右匀速穿过该磁场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线圈进入磁场时线圈中电流的大小以及克服安培力做功的功率</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sf499.jpg" descr="id:2147491557;FounderCES"/>
          <p:cNvPicPr/>
          <p:nvPr/>
        </p:nvPicPr>
        <p:blipFill>
          <a:blip r:embed="rId3">
            <a:clrChange>
              <a:clrFrom>
                <a:srgbClr val="FFFFFE"/>
              </a:clrFrom>
              <a:clrTo>
                <a:srgbClr val="FFFFFE">
                  <a:alpha val="0"/>
                </a:srgbClr>
              </a:clrTo>
            </a:clrChange>
          </a:blip>
          <a:stretch>
            <a:fillRect/>
          </a:stretch>
        </p:blipFill>
        <p:spPr>
          <a:xfrm>
            <a:off x="4297402" y="3862619"/>
            <a:ext cx="2978598" cy="180768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解析.eps" descr="id:2147489949;FounderCES"/>
          <p:cNvPicPr/>
          <p:nvPr/>
        </p:nvPicPr>
        <p:blipFill>
          <a:blip r:embed="rId1"/>
          <a:stretch>
            <a:fillRect/>
          </a:stretch>
        </p:blipFill>
        <p:spPr>
          <a:xfrm>
            <a:off x="497192" y="959014"/>
            <a:ext cx="826824" cy="295189"/>
          </a:xfrm>
          <a:prstGeom prst="rect">
            <a:avLst/>
          </a:prstGeom>
        </p:spPr>
      </p:pic>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406775"/>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线圈</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进入磁场时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根据法拉第电磁感应定律可得</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产生的感应电动势大小为</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BL</a:t>
                </a:r>
                <a:r>
                  <a:rPr lang="en-US" altLang="zh-CN"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0.04 </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感应电流为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𝑩𝑳</m:t>
                        </m:r>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0.04 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baseline="-25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baseline="-25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安</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联立解得克服安培力做功的功率为</a:t>
                </a:r>
                <a:endParaRPr lang="zh-CN" altLang="zh-CN"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𝑳</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3406775"/>
              </a:xfrm>
              <a:blipFill rotWithShape="1">
                <a:blip r:embed="rId2"/>
                <a:stretch>
                  <a:fillRect l="-2" t="-18" r="1" b="18"/>
                </a:stretch>
              </a:blipFill>
            </p:spPr>
            <p:txBody>
              <a:bodyPr/>
              <a:lstStyle/>
              <a:p>
                <a:r>
                  <a:rPr lang="zh-CN" altLang="en-US">
                    <a:noFill/>
                  </a:rPr>
                  <a:t> </a:t>
                </a:r>
              </a:p>
            </p:txBody>
          </p:sp>
        </mc:Fallback>
      </mc:AlternateContent>
      <p:pic>
        <p:nvPicPr>
          <p:cNvPr id="4" name="sf499.jpg" descr="id:2147491557;FounderCES"/>
          <p:cNvPicPr/>
          <p:nvPr/>
        </p:nvPicPr>
        <p:blipFill>
          <a:blip r:embed="rId3"/>
          <a:stretch>
            <a:fillRect/>
          </a:stretch>
        </p:blipFill>
        <p:spPr>
          <a:xfrm>
            <a:off x="6599262" y="1916832"/>
            <a:ext cx="3168352" cy="1922845"/>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线圈进入磁场和离开磁场的过程中</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两点间的电势差</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sf499.jpg" descr="id:2147491557;FounderCES"/>
          <p:cNvPicPr/>
          <p:nvPr/>
        </p:nvPicPr>
        <p:blipFill>
          <a:blip r:embed="rId1"/>
          <a:stretch>
            <a:fillRect/>
          </a:stretch>
        </p:blipFill>
        <p:spPr>
          <a:xfrm>
            <a:off x="8183438" y="1565197"/>
            <a:ext cx="2808312" cy="1704340"/>
          </a:xfrm>
          <a:prstGeom prst="rect">
            <a:avLst/>
          </a:prstGeom>
        </p:spPr>
      </p:pic>
      <p:pic>
        <p:nvPicPr>
          <p:cNvPr id="4" name="24答案.eps" descr="id:2147489956;FounderCES"/>
          <p:cNvPicPr/>
          <p:nvPr/>
        </p:nvPicPr>
        <p:blipFill>
          <a:blip r:embed="rId2"/>
          <a:stretch>
            <a:fillRect/>
          </a:stretch>
        </p:blipFill>
        <p:spPr>
          <a:xfrm>
            <a:off x="487861" y="1531859"/>
            <a:ext cx="826824" cy="295189"/>
          </a:xfrm>
          <a:prstGeom prst="rect">
            <a:avLst/>
          </a:prstGeom>
        </p:spPr>
      </p:pic>
      <p:sp>
        <p:nvSpPr>
          <p:cNvPr id="5" name="矩形 4"/>
          <p:cNvSpPr/>
          <p:nvPr/>
        </p:nvSpPr>
        <p:spPr>
          <a:xfrm>
            <a:off x="1549371" y="1455167"/>
            <a:ext cx="3098800" cy="460375"/>
          </a:xfrm>
          <a:prstGeom prst="rect">
            <a:avLst/>
          </a:prstGeom>
        </p:spPr>
        <p:txBody>
          <a:bodyPr wrap="none">
            <a:spAutoFit/>
          </a:bodyPr>
          <a:lstStyle/>
          <a:p>
            <a:r>
              <a:rPr lang="zh-CN" altLang="zh-CN" sz="2400" dirty="0">
                <a:solidFill>
                  <a:srgbClr val="000000"/>
                </a:solidFill>
                <a:cs typeface="Times New Roman" panose="02020603050405020304" pitchFamily="18" charset="0"/>
              </a:rPr>
              <a:t>－</a:t>
            </a:r>
            <a:r>
              <a:rPr lang="en-US" altLang="zh-CN" sz="2400" dirty="0">
                <a:solidFill>
                  <a:srgbClr val="000000"/>
                </a:solidFill>
              </a:rPr>
              <a:t>0.01 </a:t>
            </a:r>
            <a:r>
              <a:rPr lang="en-US" altLang="zh-CN" sz="2400" dirty="0">
                <a:solidFill>
                  <a:srgbClr val="000000"/>
                </a:solidFill>
                <a:latin typeface="Book Antiqua" panose="02040602050305030304" pitchFamily="18" charset="0"/>
                <a:cs typeface="Times New Roman" panose="02020603050405020304" pitchFamily="18" charset="0"/>
              </a:rPr>
              <a:t>V</a:t>
            </a:r>
            <a:r>
              <a:rPr lang="zh-CN" altLang="zh-CN" sz="2400" dirty="0">
                <a:solidFill>
                  <a:srgbClr val="000000"/>
                </a:solidFill>
                <a:cs typeface="Times New Roman" panose="02020603050405020304" pitchFamily="18" charset="0"/>
              </a:rPr>
              <a:t>　</a:t>
            </a:r>
            <a:r>
              <a:rPr lang="en-US" altLang="zh-CN" sz="2400" dirty="0" smtClean="0">
                <a:solidFill>
                  <a:srgbClr val="000000"/>
                </a:solidFill>
                <a:cs typeface="Times New Roman" panose="02020603050405020304" pitchFamily="18" charset="0"/>
              </a:rPr>
              <a:t>    </a:t>
            </a:r>
            <a:r>
              <a:rPr lang="zh-CN" altLang="zh-CN" sz="2400" dirty="0" smtClean="0">
                <a:solidFill>
                  <a:srgbClr val="000000"/>
                </a:solidFill>
                <a:cs typeface="Times New Roman" panose="02020603050405020304" pitchFamily="18" charset="0"/>
              </a:rPr>
              <a:t>－</a:t>
            </a:r>
            <a:r>
              <a:rPr lang="en-US" altLang="zh-CN" sz="2400" dirty="0">
                <a:solidFill>
                  <a:srgbClr val="000000"/>
                </a:solidFill>
              </a:rPr>
              <a:t>0.03 </a:t>
            </a:r>
            <a:r>
              <a:rPr lang="en-US" altLang="zh-CN" sz="2400" dirty="0">
                <a:solidFill>
                  <a:srgbClr val="000000"/>
                </a:solidFill>
                <a:latin typeface="Book Antiqua" panose="02040602050305030304" pitchFamily="18" charset="0"/>
                <a:cs typeface="Times New Roman" panose="02020603050405020304" pitchFamily="18" charset="0"/>
              </a:rPr>
              <a:t>V</a:t>
            </a:r>
            <a:endParaRPr lang="zh-CN" altLang="en-US" sz="2400" dirty="0"/>
          </a:p>
        </p:txBody>
      </p:sp>
      <p:pic>
        <p:nvPicPr>
          <p:cNvPr id="6" name="24解析.eps" descr="id:2147489949;FounderCES"/>
          <p:cNvPicPr/>
          <p:nvPr/>
        </p:nvPicPr>
        <p:blipFill>
          <a:blip r:embed="rId3"/>
          <a:stretch>
            <a:fillRect/>
          </a:stretch>
        </p:blipFill>
        <p:spPr>
          <a:xfrm>
            <a:off x="487861" y="2099879"/>
            <a:ext cx="824999" cy="306496"/>
          </a:xfrm>
          <a:prstGeom prst="rect">
            <a:avLst/>
          </a:prstGeom>
        </p:spPr>
      </p:pic>
      <mc:AlternateContent xmlns:mc="http://schemas.openxmlformats.org/markup-compatibility/2006">
        <mc:Choice xmlns:a14="http://schemas.microsoft.com/office/drawing/2010/main" Requires="a14">
          <p:sp>
            <p:nvSpPr>
              <p:cNvPr id="7" name="内容占位符 1"/>
              <p:cNvSpPr txBox="1"/>
              <p:nvPr/>
            </p:nvSpPr>
            <p:spPr bwMode="auto">
              <a:xfrm>
                <a:off x="360854" y="1901631"/>
                <a:ext cx="11485848" cy="38874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线圈</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进入磁场时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边相当于外电路的电阻</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且</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根据右手定则可知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端电势高于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端电势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则有</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0.01 </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线圈离开磁场时</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边切割磁感线相当于电源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且根据右手定则可知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端电势高于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端电势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则有</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0.03 </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mc:Choice>
        <mc:Fallback>
          <p:sp>
            <p:nvSpPr>
              <p:cNvPr id="7" name="内容占位符 1"/>
              <p:cNvSpPr txBox="1">
                <a:spLocks noRot="1" noChangeAspect="1" noMove="1" noResize="1" noEditPoints="1" noAdjustHandles="1" noChangeArrowheads="1" noChangeShapeType="1" noTextEdit="1"/>
              </p:cNvSpPr>
              <p:nvPr/>
            </p:nvSpPr>
            <p:spPr bwMode="auto">
              <a:xfrm>
                <a:off x="360854" y="1901631"/>
                <a:ext cx="11485848" cy="3887470"/>
              </a:xfrm>
              <a:prstGeom prst="rect">
                <a:avLst/>
              </a:prstGeom>
              <a:blipFill rotWithShape="1">
                <a:blip r:embed="rId4"/>
                <a:stretch>
                  <a:fillRect l="-2" t="-11" r="1" b="11"/>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如果线圈不受外力，线圈要穿过磁场区域需要的初速度的最小值</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pic>
        <p:nvPicPr>
          <p:cNvPr id="3" name="sf499.jpg" descr="id:2147491557;FounderCES"/>
          <p:cNvPicPr/>
          <p:nvPr/>
        </p:nvPicPr>
        <p:blipFill>
          <a:blip r:embed="rId1"/>
          <a:stretch>
            <a:fillRect/>
          </a:stretch>
        </p:blipFill>
        <p:spPr>
          <a:xfrm>
            <a:off x="7175326" y="1679453"/>
            <a:ext cx="2736304" cy="1660639"/>
          </a:xfrm>
          <a:prstGeom prst="rect">
            <a:avLst/>
          </a:prstGeom>
        </p:spPr>
      </p:pic>
      <p:pic>
        <p:nvPicPr>
          <p:cNvPr id="4" name="24答案.eps" descr="id:2147489956;FounderCES"/>
          <p:cNvPicPr/>
          <p:nvPr/>
        </p:nvPicPr>
        <p:blipFill>
          <a:blip r:embed="rId2"/>
          <a:stretch>
            <a:fillRect/>
          </a:stretch>
        </p:blipFill>
        <p:spPr>
          <a:xfrm>
            <a:off x="487861" y="1531859"/>
            <a:ext cx="826824" cy="295189"/>
          </a:xfrm>
          <a:prstGeom prst="rect">
            <a:avLst/>
          </a:prstGeom>
        </p:spPr>
      </p:pic>
      <p:sp>
        <p:nvSpPr>
          <p:cNvPr id="5" name="矩形 4"/>
          <p:cNvSpPr/>
          <p:nvPr/>
        </p:nvSpPr>
        <p:spPr>
          <a:xfrm>
            <a:off x="1690430" y="1322368"/>
            <a:ext cx="1751330" cy="645160"/>
          </a:xfrm>
          <a:prstGeom prst="rect">
            <a:avLst/>
          </a:prstGeom>
        </p:spPr>
        <p:txBody>
          <a:bodyPr wrap="none">
            <a:spAutoFit/>
          </a:bodyPr>
          <a:lstStyle/>
          <a:p>
            <a:pPr algn="just">
              <a:lnSpc>
                <a:spcPct val="150000"/>
              </a:lnSpc>
              <a:spcAft>
                <a:spcPts val="0"/>
              </a:spcAft>
            </a:pPr>
            <a:r>
              <a:rPr lang="en-US" altLang="zh-CN" sz="2400" dirty="0">
                <a:solidFill>
                  <a:srgbClr val="000000"/>
                </a:solidFill>
                <a:cs typeface="Times New Roman" panose="02020603050405020304" pitchFamily="18" charset="0"/>
              </a:rPr>
              <a:t>1</a:t>
            </a:r>
            <a:r>
              <a:rPr lang="en-US" altLang="zh-CN" sz="2400" dirty="0">
                <a:solidFill>
                  <a:srgbClr val="000000"/>
                </a:solidFill>
                <a:latin typeface="宋体" panose="02010600030101010101" pitchFamily="2" charset="-122"/>
                <a:cs typeface="Times New Roman" panose="02020603050405020304" pitchFamily="18" charset="0"/>
              </a:rPr>
              <a:t>×</a:t>
            </a:r>
            <a:r>
              <a:rPr lang="en-US" altLang="zh-CN" sz="2400" dirty="0">
                <a:solidFill>
                  <a:srgbClr val="000000"/>
                </a:solidFill>
                <a:cs typeface="Times New Roman" panose="02020603050405020304" pitchFamily="18" charset="0"/>
              </a:rPr>
              <a:t>10</a:t>
            </a:r>
            <a:r>
              <a:rPr lang="zh-CN" altLang="zh-CN" sz="2400" baseline="30000" dirty="0">
                <a:solidFill>
                  <a:srgbClr val="000000"/>
                </a:solidFill>
                <a:cs typeface="Times New Roman" panose="02020603050405020304" pitchFamily="18" charset="0"/>
              </a:rPr>
              <a:t>－</a:t>
            </a:r>
            <a:r>
              <a:rPr lang="en-US" altLang="zh-CN" sz="2400" baseline="30000" dirty="0">
                <a:solidFill>
                  <a:srgbClr val="000000"/>
                </a:solidFill>
                <a:cs typeface="Times New Roman" panose="02020603050405020304" pitchFamily="18" charset="0"/>
              </a:rPr>
              <a:t>4 </a:t>
            </a:r>
            <a:r>
              <a:rPr lang="en-US" altLang="zh-CN" sz="2400" dirty="0">
                <a:solidFill>
                  <a:srgbClr val="000000"/>
                </a:solidFill>
                <a:cs typeface="Times New Roman" panose="02020603050405020304" pitchFamily="18" charset="0"/>
              </a:rPr>
              <a:t>m/s</a:t>
            </a:r>
            <a:endParaRPr lang="zh-CN" altLang="zh-CN" sz="1050" dirty="0">
              <a:solidFill>
                <a:srgbClr val="000000"/>
              </a:solidFill>
              <a:cs typeface="Times New Roman" panose="02020603050405020304" pitchFamily="18" charset="0"/>
            </a:endParaRPr>
          </a:p>
        </p:txBody>
      </p:sp>
      <p:pic>
        <p:nvPicPr>
          <p:cNvPr id="6" name="24解析.eps" descr="id:2147489949;FounderCES"/>
          <p:cNvPicPr/>
          <p:nvPr/>
        </p:nvPicPr>
        <p:blipFill>
          <a:blip r:embed="rId3"/>
          <a:stretch>
            <a:fillRect/>
          </a:stretch>
        </p:blipFill>
        <p:spPr>
          <a:xfrm>
            <a:off x="497192" y="2089054"/>
            <a:ext cx="826824" cy="295189"/>
          </a:xfrm>
          <a:prstGeom prst="rect">
            <a:avLst/>
          </a:prstGeom>
        </p:spPr>
      </p:pic>
      <mc:AlternateContent xmlns:mc="http://schemas.openxmlformats.org/markup-compatibility/2006">
        <mc:Choice xmlns:a14="http://schemas.microsoft.com/office/drawing/2010/main" Requires="a14">
          <p:sp>
            <p:nvSpPr>
              <p:cNvPr id="7" name="内容占位符 1"/>
              <p:cNvSpPr txBox="1"/>
              <p:nvPr/>
            </p:nvSpPr>
            <p:spPr bwMode="auto">
              <a:xfrm>
                <a:off x="360854" y="1848167"/>
                <a:ext cx="11485848" cy="4725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线框恰好穿过磁场的初速度为</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完全</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进入磁场时的速度为</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则由动量定理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对线圈进入磁场的过程有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BL</a:t>
                </a:r>
                <a14:m>
                  <m:oMath xmlns:m="http://schemas.openxmlformats.org/officeDocument/2006/math">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bar>
                          <m:barPr>
                            <m:pos m:val="top"/>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𝑰</m:t>
                            </m:r>
                          </m:e>
                        </m:ba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oMath>
                </a14:m>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对线圈离开磁场的过程有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BL</a:t>
                </a:r>
                <a14:m>
                  <m:oMath xmlns:m="http://schemas.openxmlformats.org/officeDocument/2006/math">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bar>
                          <m:barPr>
                            <m:pos m:val="top"/>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𝑰</m:t>
                            </m:r>
                          </m:e>
                        </m:ba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oMath>
                </a14:m>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而根据</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bar>
                      <m:barPr>
                        <m:pos m:val="top"/>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𝑰</m:t>
                        </m:r>
                      </m:e>
                    </m:bar>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𝜱</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den>
                    </m:f>
                  </m:oMath>
                </a14:m>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a:t>
                </a:r>
                <a14:m>
                  <m:oMath xmlns:m="http://schemas.openxmlformats.org/officeDocument/2006/math">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bar>
                          <m:barPr>
                            <m:pos m:val="top"/>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𝑰</m:t>
                            </m:r>
                          </m:e>
                        </m:ba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oMath>
                </a14:m>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𝑳</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bar>
                          <m:barPr>
                            <m:pos m:val="top"/>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𝑰</m:t>
                            </m:r>
                          </m:e>
                        </m:ba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oMath>
                </a14:m>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𝑳</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联立以上各式解得</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线圈不受外力时要穿过磁场需要的最小速度为</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𝑳</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𝒎𝑹</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m/s</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mc:Choice>
        <mc:Fallback>
          <p:sp>
            <p:nvSpPr>
              <p:cNvPr id="7" name="内容占位符 1"/>
              <p:cNvSpPr txBox="1">
                <a:spLocks noRot="1" noChangeAspect="1" noMove="1" noResize="1" noEditPoints="1" noAdjustHandles="1" noChangeArrowheads="1" noChangeShapeType="1" noTextEdit="1"/>
              </p:cNvSpPr>
              <p:nvPr/>
            </p:nvSpPr>
            <p:spPr bwMode="auto">
              <a:xfrm>
                <a:off x="360854" y="1848167"/>
                <a:ext cx="11485848" cy="4725035"/>
              </a:xfrm>
              <a:prstGeom prst="rect">
                <a:avLst/>
              </a:prstGeom>
              <a:blipFill rotWithShape="1">
                <a:blip r:embed="rId4"/>
                <a:stretch>
                  <a:fillRect l="-2" t="-7" r="1" b="7"/>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要点2.eps" descr="id:2147489963;FounderCES"/>
          <p:cNvPicPr/>
          <p:nvPr/>
        </p:nvPicPr>
        <p:blipFill>
          <a:blip r:embed="rId1"/>
          <a:stretch>
            <a:fillRect/>
          </a:stretch>
        </p:blipFill>
        <p:spPr>
          <a:xfrm>
            <a:off x="452918" y="927307"/>
            <a:ext cx="961768" cy="337793"/>
          </a:xfrm>
          <a:prstGeom prst="rect">
            <a:avLst/>
          </a:prstGeom>
        </p:spPr>
      </p:pic>
      <p:sp>
        <p:nvSpPr>
          <p:cNvPr id="2" name="内容占位符 1"/>
          <p:cNvSpPr>
            <a:spLocks noGrp="1"/>
          </p:cNvSpPr>
          <p:nvPr>
            <p:ph idx="1"/>
          </p:nvPr>
        </p:nvSpPr>
        <p:spPr>
          <a:xfrm>
            <a:off x="360854" y="746120"/>
            <a:ext cx="11485848" cy="5018746"/>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对</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导体切割磁感线时产生感应电动势的理解</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对公式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Bl</a:t>
            </a:r>
            <a:r>
              <a:rPr lang="en-US" altLang="zh-CN"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的理解</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三者两两垂直，可直接应用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Bl</a:t>
            </a:r>
            <a:r>
              <a:rPr lang="en-US" altLang="zh-CN"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求解</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若三者之间存在夹角</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，则要注意进行角度转换</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公式中的</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应理解为导体和磁场间的相对速度，当导体不动而磁场运动时，也有感应电动势产生</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公式中的</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应理解为导体切割磁感线时的有效长度</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如果导体和磁场不垂直，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应是导体在垂直磁场方向投影的长度；如果切割磁感线的导体是弯曲的，</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应取导体两端点的连线在与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都垂直的方向的投影长度</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常见平动切割情境中的</a:t>
            </a:r>
            <a:r>
              <a:rPr lang="zh-CN" altLang="zh-CN" b="1"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有效长度</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nvGraphicFramePr>
        <p:xfrm>
          <a:off x="406827" y="1556792"/>
          <a:ext cx="11373485" cy="4389120"/>
        </p:xfrm>
        <a:graphic>
          <a:graphicData uri="http://schemas.openxmlformats.org/drawingml/2006/table">
            <a:tbl>
              <a:tblPr firstRow="1" firstCol="1" bandRow="1"/>
              <a:tblGrid>
                <a:gridCol w="844783"/>
                <a:gridCol w="2113056"/>
                <a:gridCol w="8415655"/>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情境</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图示</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有效长度说明</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0">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情境</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有效长度为</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CD</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sin </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β</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容易出现有效长度</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AB</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sin </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β</a:t>
                      </a:r>
                      <a:r>
                        <a:rPr lang="zh-CN" sz="2400" b="1">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的错误</a:t>
                      </a: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情境</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沿</a:t>
                      </a:r>
                      <a:r>
                        <a:rPr lang="en-US" sz="2400" b="1" i="1" dirty="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方向运动时</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有效长度为</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MN</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沿</a:t>
                      </a:r>
                      <a:r>
                        <a:rPr lang="en-US" sz="2400" b="1" i="1" dirty="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方向运动时</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有效长度为</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pic>
        <p:nvPicPr>
          <p:cNvPr id="2052" name="mjbxb51.jpg"/>
          <p:cNvPicPr>
            <a:picLocks noChangeAspect="1" noChangeArrowheads="1"/>
          </p:cNvPicPr>
          <p:nvPr/>
        </p:nvPicPr>
        <p:blipFill>
          <a:blip r:embed="rId1" cstate="print">
            <a:clrChange>
              <a:clrFrom>
                <a:srgbClr val="FFFFFE"/>
              </a:clrFrom>
              <a:clrTo>
                <a:srgbClr val="FFFFFE">
                  <a:alpha val="0"/>
                </a:srgbClr>
              </a:clrTo>
            </a:clrChange>
            <a:extLst>
              <a:ext uri="{28A0092B-C50C-407E-A947-70E740481C1C}">
                <a14:useLocalDpi xmlns:a14="http://schemas.microsoft.com/office/drawing/2010/main" val="0"/>
              </a:ext>
            </a:extLst>
          </a:blip>
          <a:srcRect/>
          <a:stretch>
            <a:fillRect/>
          </a:stretch>
        </p:blipFill>
        <p:spPr bwMode="auto">
          <a:xfrm>
            <a:off x="1535935" y="2342924"/>
            <a:ext cx="1600368" cy="1446116"/>
          </a:xfrm>
          <a:prstGeom prst="rect">
            <a:avLst/>
          </a:prstGeom>
          <a:noFill/>
          <a:extLst>
            <a:ext uri="{909E8E84-426E-40DD-AFC4-6F175D3DCCD1}">
              <a14:hiddenFill xmlns:a14="http://schemas.microsoft.com/office/drawing/2010/main">
                <a:solidFill>
                  <a:srgbClr val="FFFFFF"/>
                </a:solidFill>
              </a14:hiddenFill>
            </a:ext>
          </a:extLst>
        </p:spPr>
      </p:pic>
      <p:pic>
        <p:nvPicPr>
          <p:cNvPr id="2051" name="mjbxb52.jpg"/>
          <p:cNvPicPr>
            <a:picLocks noChangeAspect="1" noChangeArrowheads="1"/>
          </p:cNvPicPr>
          <p:nvPr/>
        </p:nvPicPr>
        <p:blipFill>
          <a:blip r:embed="rId2" cstate="print">
            <a:clrChange>
              <a:clrFrom>
                <a:srgbClr val="FFFFFE"/>
              </a:clrFrom>
              <a:clrTo>
                <a:srgbClr val="FFFFFE">
                  <a:alpha val="0"/>
                </a:srgbClr>
              </a:clrTo>
            </a:clrChange>
            <a:extLst>
              <a:ext uri="{28A0092B-C50C-407E-A947-70E740481C1C}">
                <a14:useLocalDpi xmlns:a14="http://schemas.microsoft.com/office/drawing/2010/main" val="0"/>
              </a:ext>
            </a:extLst>
          </a:blip>
          <a:srcRect/>
          <a:stretch>
            <a:fillRect/>
          </a:stretch>
        </p:blipFill>
        <p:spPr bwMode="auto">
          <a:xfrm>
            <a:off x="1486694" y="4250939"/>
            <a:ext cx="1728765" cy="141030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6" name="表格 5"/>
              <p:cNvGraphicFramePr>
                <a:graphicFrameLocks noGrp="1"/>
              </p:cNvGraphicFramePr>
              <p:nvPr/>
            </p:nvGraphicFramePr>
            <p:xfrm>
              <a:off x="410381" y="908720"/>
              <a:ext cx="11480800" cy="5568315"/>
            </p:xfrm>
            <a:graphic>
              <a:graphicData uri="http://schemas.openxmlformats.org/drawingml/2006/table">
                <a:tbl>
                  <a:tblPr firstRow="1" firstCol="1" bandRow="1"/>
                  <a:tblGrid>
                    <a:gridCol w="859141"/>
                    <a:gridCol w="2148971"/>
                    <a:gridCol w="8472805"/>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情境</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图示</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有效长度说明</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0">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情境</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endParaRPr lang="zh-CN" sz="1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沿</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方向运动时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有效长度为</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radPr>
                                <m:deg/>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e>
                              </m:rad>
                            </m:oMath>
                          </a14:m>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沿</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方向运动时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有效长度为</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4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③</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沿</a:t>
                          </a:r>
                          <a:r>
                            <a:rPr lang="en-US" sz="24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方向运动时</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有效长度为</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l</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R</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情境</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导体棒</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MN</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沿</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AB</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方向水平运动切割磁感线的有效长度为导体棒与框架两交点间的距离</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情境</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线框</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ABC</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水平向右运动进入磁场的过程中</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其切割磁感线的有效长度为线框与磁场左边界两交点间的距离</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mc:Choice>
        <mc:Fallback xmlns="">
          <p:graphicFrame>
            <p:nvGraphicFramePr>
              <p:cNvPr id="6" name="表格 5"/>
              <p:cNvGraphicFramePr>
                <a:graphicFrameLocks noGrp="1"/>
              </p:cNvGraphicFramePr>
              <p:nvPr/>
            </p:nvGraphicFramePr>
            <p:xfrm>
              <a:off x="410381" y="908720"/>
              <a:ext cx="11480800" cy="5568315"/>
            </p:xfrm>
            <a:graphic>
              <a:graphicData uri="http://schemas.openxmlformats.org/drawingml/2006/table">
                <a:tbl>
                  <a:tblPr firstRow="1" firstCol="1" bandRow="1"/>
                  <a:tblGrid>
                    <a:gridCol w="859141"/>
                    <a:gridCol w="2148971"/>
                    <a:gridCol w="8472805"/>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情境</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图示</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有效长度说明</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1659255">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情境</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endParaRPr lang="zh-CN" sz="16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r>
                  <a:tr h="0">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情境</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导体棒</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MN</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沿</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AB</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方向水平运动切割磁感线的有效长度为导体棒与框架两交点间的距离</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情境</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线框</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ABC</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水平向右运动进入磁场的过程中</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其切割磁感线的有效长度为线框与磁场左边界两交点间的距离</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mc:Fallback>
      </mc:AlternateContent>
      <p:pic>
        <p:nvPicPr>
          <p:cNvPr id="3081" name="mjbxb53.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25999" y="1623371"/>
            <a:ext cx="1316878" cy="1266229"/>
          </a:xfrm>
          <a:prstGeom prst="rect">
            <a:avLst/>
          </a:prstGeom>
          <a:noFill/>
          <a:extLst>
            <a:ext uri="{909E8E84-426E-40DD-AFC4-6F175D3DCCD1}">
              <a14:hiddenFill xmlns:a14="http://schemas.microsoft.com/office/drawing/2010/main">
                <a:solidFill>
                  <a:srgbClr val="FFFFFF"/>
                </a:solidFill>
              </a14:hiddenFill>
            </a:ext>
          </a:extLst>
        </p:spPr>
      </p:pic>
      <p:pic>
        <p:nvPicPr>
          <p:cNvPr id="3080" name="mjbxb54.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02714" y="3368087"/>
            <a:ext cx="1603890" cy="1148047"/>
          </a:xfrm>
          <a:prstGeom prst="rect">
            <a:avLst/>
          </a:prstGeom>
          <a:noFill/>
          <a:extLst>
            <a:ext uri="{909E8E84-426E-40DD-AFC4-6F175D3DCCD1}">
              <a14:hiddenFill xmlns:a14="http://schemas.microsoft.com/office/drawing/2010/main">
                <a:solidFill>
                  <a:srgbClr val="FFFFFF"/>
                </a:solidFill>
              </a14:hiddenFill>
            </a:ext>
          </a:extLst>
        </p:spPr>
      </p:pic>
      <p:pic>
        <p:nvPicPr>
          <p:cNvPr id="3079" name="mjbxb55.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89031" y="5275748"/>
            <a:ext cx="2025966" cy="82727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824841"/>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公式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𝜱</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den>
                    </m:f>
                  </m:oMath>
                </a14:m>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BL</a:t>
                </a:r>
                <a:r>
                  <a:rPr lang="en-US" altLang="zh-CN"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的区别及</a:t>
                </a:r>
                <a:r>
                  <a:rPr lang="zh-CN" altLang="zh-CN" b="1"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联系</a:t>
                </a:r>
                <a:endParaRPr lang="en-US" altLang="zh-CN" b="1"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824841"/>
              </a:xfrm>
              <a:blipFill rotWithShape="1">
                <a:blip r:embed="rId1"/>
                <a:stretch>
                  <a:fillRect l="-2" t="-76" r="1" b="-311"/>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4" name="表格 3"/>
              <p:cNvGraphicFramePr>
                <a:graphicFrameLocks noGrp="1"/>
              </p:cNvGraphicFramePr>
              <p:nvPr/>
            </p:nvGraphicFramePr>
            <p:xfrm>
              <a:off x="378834" y="1700808"/>
              <a:ext cx="11557635" cy="4610735"/>
            </p:xfrm>
            <a:graphic>
              <a:graphicData uri="http://schemas.openxmlformats.org/drawingml/2006/table">
                <a:tbl>
                  <a:tblPr firstRow="1" firstCol="1" bandRow="1"/>
                  <a:tblGrid>
                    <a:gridCol w="801419"/>
                    <a:gridCol w="1368152"/>
                    <a:gridCol w="3600400"/>
                    <a:gridCol w="5787390"/>
                  </a:tblGrid>
                  <a:tr h="827695">
                    <a:tc gridSpan="2">
                      <a:txBody>
                        <a:bodyPr/>
                        <a:lstStyle/>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cPr/>
                    </a:tc>
                    <a:tc>
                      <a:txBody>
                        <a:bodyPr/>
                        <a:lstStyle/>
                        <a:p>
                          <a:pPr algn="ctr" hangingPunct="0">
                            <a:lnSpc>
                              <a:spcPct val="150000"/>
                            </a:lnSpc>
                            <a:spcAft>
                              <a:spcPts val="0"/>
                            </a:spcAft>
                          </a:pP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𝚫</m:t>
                                  </m:r>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𝜱</m:t>
                                  </m:r>
                                </m:num>
                                <m:den>
                                  <m:r>
                                    <a:rPr lang="en-US" sz="2400" b="1" i="0">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𝚫</m:t>
                                  </m:r>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𝒕</m:t>
                                  </m:r>
                                </m:den>
                              </m:f>
                            </m:oMath>
                          </a14:m>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Bl</a:t>
                          </a:r>
                          <a:r>
                            <a:rPr lang="en-US" sz="2400" b="1" i="1" dirty="0" err="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sin</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θ</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690444">
                    <a:tc rowSpan="3">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区别</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研究对象</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整个闭合回路</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7493" marR="1749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回路中做切割磁感线运动的那部分导体</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7493" marR="1749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613728">
                    <a:tc vMerge="1">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适用范围</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各种电磁感应现象</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7493" marR="1749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只适用于导体切割磁感线运动的情况</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7493" marR="1749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147695">
                    <a:tc vMerge="1">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计算结果</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求得的是</a:t>
                          </a:r>
                          <a:r>
                            <a:rPr lang="en-US" sz="24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内的平均感应电动势</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7493" marR="1749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求得的是某一时刻的瞬时感应电动势</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7493" marR="1749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328949">
                    <a:tc grid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联系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cPr/>
                    </a:tc>
                    <a:tc gridSpan="2">
                      <a:txBody>
                        <a:bodyPr/>
                        <a:lstStyle/>
                        <a:p>
                          <a:pPr algn="just" hangingPunct="0">
                            <a:lnSpc>
                              <a:spcPct val="150000"/>
                            </a:lnSpc>
                            <a:spcAft>
                              <a:spcPts val="0"/>
                            </a:spcAft>
                          </a:pP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Bl</a:t>
                          </a:r>
                          <a:r>
                            <a:rPr lang="en-US" sz="2400" b="1" i="1" dirty="0" err="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sin</a:t>
                          </a:r>
                          <a:r>
                            <a:rPr lang="en-US"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θ</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是由</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𝚫</m:t>
                                  </m:r>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𝜱</m:t>
                                  </m:r>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𝚫</m:t>
                                  </m:r>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𝒕</m:t>
                                  </m:r>
                                </m:den>
                              </m:f>
                            </m:oMath>
                          </a14:m>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在一定条件下推导出来的</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该公式可看作法拉第电磁感应定律的一个推论</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7493" marR="1749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hMerge="1">
                      <a:tcPr/>
                    </a:tc>
                  </a:tr>
                </a:tbl>
              </a:graphicData>
            </a:graphic>
          </p:graphicFrame>
        </mc:Choice>
        <mc:Fallback xmlns="">
          <p:graphicFrame>
            <p:nvGraphicFramePr>
              <p:cNvPr id="4" name="表格 3"/>
              <p:cNvGraphicFramePr>
                <a:graphicFrameLocks noGrp="1"/>
              </p:cNvGraphicFramePr>
              <p:nvPr/>
            </p:nvGraphicFramePr>
            <p:xfrm>
              <a:off x="378834" y="1700808"/>
              <a:ext cx="11557635" cy="4610735"/>
            </p:xfrm>
            <a:graphic>
              <a:graphicData uri="http://schemas.openxmlformats.org/drawingml/2006/table">
                <a:tbl>
                  <a:tblPr firstRow="1" firstCol="1" bandRow="1"/>
                  <a:tblGrid>
                    <a:gridCol w="801419"/>
                    <a:gridCol w="1368152"/>
                    <a:gridCol w="3600400"/>
                    <a:gridCol w="5787390"/>
                  </a:tblGrid>
                  <a:tr h="827405">
                    <a:tc gridSpan="2">
                      <a:txBody>
                        <a:bodyPr/>
                        <a:lstStyle/>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cPr/>
                    </a:tc>
                    <a:tc>
                      <a:txBody>
                        <a:bodyPr/>
                        <a:lstStyle/>
                        <a:p>
                          <a:endParaRPr lang="zh-CN"/>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blipFill>
                      </a:tcPr>
                    </a:tc>
                    <a:tc>
                      <a:txBody>
                        <a:bodyPr/>
                        <a:lstStyle/>
                        <a:p>
                          <a:pPr algn="ctr" hangingPunct="0">
                            <a:lnSpc>
                              <a:spcPct val="150000"/>
                            </a:lnSpc>
                            <a:spcAft>
                              <a:spcPts val="0"/>
                            </a:spcAft>
                          </a:pP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Bl</a:t>
                          </a:r>
                          <a:r>
                            <a:rPr lang="en-US" sz="2400" b="1" i="1" dirty="0" err="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sin</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θ</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690444">
                    <a:tc rowSpan="3">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区别</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研究对象</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整个闭合回路</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7493" marR="1749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回路中做切割磁感线运动的那部分导体</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7493" marR="1749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613728">
                    <a:tc vMerge="1">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适用范围</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各种电磁感应现象</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7493" marR="1749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只适用于导体切割磁感线运动的情况</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7493" marR="1749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147695">
                    <a:tc vMerge="1">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计算结果</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求得的是</a:t>
                          </a:r>
                          <a:r>
                            <a:rPr lang="en-US" sz="24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400" b="1" i="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内的平均感应电动势</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7493" marR="1749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求得的是某一时刻的瞬时感应电动势</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7493" marR="1749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330960">
                    <a:tc gridSpan="2">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联系</a:t>
                          </a:r>
                          <a:endParaRPr lang="zh-CN" sz="24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cPr/>
                    </a:tc>
                    <a:tc gridSpan="2">
                      <a:txBody>
                        <a:bodyPr/>
                        <a:lstStyle/>
                        <a:p>
                          <a:endParaRPr lang="zh-CN"/>
                        </a:p>
                      </a:txBody>
                      <a:tcPr marL="17493" marR="17493"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blipFill>
                      </a:tcPr>
                    </a:tc>
                    <a:tc hMerge="1">
                      <a:tcPr/>
                    </a:tc>
                  </a:tr>
                </a:tbl>
              </a:graphicData>
            </a:graphic>
          </p:graphicFrame>
        </mc:Fallback>
      </mc:AlternateContent>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图所示，导体棒</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长为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，沿倾角为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的倾斜导轨以速度</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匀速下滑，匀强磁场的磁感应强度为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问：</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若磁感应强度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的方向垂直于倾斜导轨向上，导体棒</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中产生的感应电动势</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多大？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2.eps" descr="id:2147489984;FounderCES"/>
          <p:cNvPicPr/>
          <p:nvPr/>
        </p:nvPicPr>
        <p:blipFill>
          <a:blip r:embed="rId1"/>
          <a:stretch>
            <a:fillRect/>
          </a:stretch>
        </p:blipFill>
        <p:spPr>
          <a:xfrm>
            <a:off x="449985" y="927382"/>
            <a:ext cx="1032891" cy="333149"/>
          </a:xfrm>
          <a:prstGeom prst="rect">
            <a:avLst/>
          </a:prstGeom>
        </p:spPr>
      </p:pic>
      <p:pic>
        <p:nvPicPr>
          <p:cNvPr id="4" name="24答案.eps" descr="id:2147489956;FounderCES"/>
          <p:cNvPicPr/>
          <p:nvPr/>
        </p:nvPicPr>
        <p:blipFill>
          <a:blip r:embed="rId2"/>
          <a:stretch>
            <a:fillRect/>
          </a:stretch>
        </p:blipFill>
        <p:spPr>
          <a:xfrm>
            <a:off x="478530" y="3098914"/>
            <a:ext cx="826824" cy="295189"/>
          </a:xfrm>
          <a:prstGeom prst="rect">
            <a:avLst/>
          </a:prstGeom>
        </p:spPr>
      </p:pic>
      <p:sp>
        <p:nvSpPr>
          <p:cNvPr id="5" name="矩形 4"/>
          <p:cNvSpPr/>
          <p:nvPr/>
        </p:nvSpPr>
        <p:spPr>
          <a:xfrm>
            <a:off x="1534446" y="2996952"/>
            <a:ext cx="1058303" cy="461665"/>
          </a:xfrm>
          <a:prstGeom prst="rect">
            <a:avLst/>
          </a:prstGeom>
        </p:spPr>
        <p:txBody>
          <a:bodyPr wrap="none">
            <a:spAutoFit/>
          </a:bodyPr>
          <a:lstStyle/>
          <a:p>
            <a:r>
              <a:rPr lang="en-US" altLang="zh-CN" sz="2400" i="1" dirty="0" err="1">
                <a:solidFill>
                  <a:srgbClr val="000000"/>
                </a:solidFill>
              </a:rPr>
              <a:t>BL</a:t>
            </a:r>
            <a:r>
              <a:rPr lang="en-US" altLang="zh-CN" sz="2400" i="1" dirty="0" err="1">
                <a:solidFill>
                  <a:srgbClr val="000000"/>
                </a:solidFill>
                <a:latin typeface="Book Antiqua" panose="02040602050305030304" pitchFamily="18" charset="0"/>
                <a:cs typeface="Times New Roman" panose="02020603050405020304" pitchFamily="18" charset="0"/>
              </a:rPr>
              <a:t>v</a:t>
            </a:r>
            <a:r>
              <a:rPr lang="zh-CN" altLang="zh-CN" sz="2400" dirty="0">
                <a:solidFill>
                  <a:srgbClr val="000000"/>
                </a:solidFill>
                <a:cs typeface="Times New Roman" panose="02020603050405020304" pitchFamily="18" charset="0"/>
              </a:rPr>
              <a:t>　</a:t>
            </a:r>
            <a:endParaRPr lang="zh-CN" altLang="en-US" sz="2400" dirty="0"/>
          </a:p>
        </p:txBody>
      </p:sp>
      <p:pic>
        <p:nvPicPr>
          <p:cNvPr id="6" name="f258.jpg" descr="id:2147491608;FounderCES"/>
          <p:cNvPicPr/>
          <p:nvPr/>
        </p:nvPicPr>
        <p:blipFill>
          <a:blip r:embed="rId3"/>
          <a:stretch>
            <a:fillRect/>
          </a:stretch>
        </p:blipFill>
        <p:spPr>
          <a:xfrm>
            <a:off x="4824362" y="2755819"/>
            <a:ext cx="2558831" cy="1753301"/>
          </a:xfrm>
          <a:prstGeom prst="rect">
            <a:avLst/>
          </a:prstGeom>
        </p:spPr>
      </p:pic>
      <p:sp>
        <p:nvSpPr>
          <p:cNvPr id="7" name="内容占位符 1"/>
          <p:cNvSpPr txBox="1"/>
          <p:nvPr/>
        </p:nvSpPr>
        <p:spPr bwMode="auto">
          <a:xfrm>
            <a:off x="360854" y="4819818"/>
            <a:ext cx="11485848"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将题中的立体图改画成平面图</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如图所示</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当磁感应强度</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的方向垂直于导轨时</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导体棒</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的速度方向与</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是垂直的</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a:t>
            </a:r>
            <a:r>
              <a:rPr lang="en-US" altLang="zh-CN" b="1" i="1" dirty="0"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的夹角</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90</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则感应电动势为</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BL</a:t>
            </a:r>
            <a:r>
              <a:rPr lang="en-US" altLang="zh-CN" b="1" i="1" dirty="0" err="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pic>
        <p:nvPicPr>
          <p:cNvPr id="8" name="f259.jpg" descr="id:2147491615;FounderCES"/>
          <p:cNvPicPr/>
          <p:nvPr/>
        </p:nvPicPr>
        <p:blipFill>
          <a:blip r:embed="rId4"/>
          <a:stretch>
            <a:fillRect/>
          </a:stretch>
        </p:blipFill>
        <p:spPr>
          <a:xfrm>
            <a:off x="4786887" y="2673856"/>
            <a:ext cx="2613890" cy="2063687"/>
          </a:xfrm>
          <a:prstGeom prst="rect">
            <a:avLst/>
          </a:prstGeom>
        </p:spPr>
      </p:pic>
      <p:pic>
        <p:nvPicPr>
          <p:cNvPr id="9" name="24解析.eps" descr="id:2147491622;FounderCES"/>
          <p:cNvPicPr/>
          <p:nvPr/>
        </p:nvPicPr>
        <p:blipFill>
          <a:blip r:embed="rId5"/>
          <a:stretch>
            <a:fillRect/>
          </a:stretch>
        </p:blipFill>
        <p:spPr>
          <a:xfrm>
            <a:off x="550590" y="5013176"/>
            <a:ext cx="854285" cy="30804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f258.jpg" descr="id:2147491608;FounderCES"/>
          <p:cNvPicPr/>
          <p:nvPr/>
        </p:nvPicPr>
        <p:blipFill>
          <a:blip r:embed="rId1"/>
          <a:stretch>
            <a:fillRect/>
          </a:stretch>
        </p:blipFill>
        <p:spPr>
          <a:xfrm>
            <a:off x="7770244" y="2051421"/>
            <a:ext cx="2558831" cy="1753301"/>
          </a:xfrm>
          <a:prstGeom prst="rect">
            <a:avLst/>
          </a:prstGeom>
        </p:spPr>
      </p:pic>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若磁感应强度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的方向竖直向上，导体棒</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中产生的感应电动势为多大</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答案.eps" descr="id:2147489956;FounderCES"/>
          <p:cNvPicPr/>
          <p:nvPr/>
        </p:nvPicPr>
        <p:blipFill>
          <a:blip r:embed="rId2"/>
          <a:stretch>
            <a:fillRect/>
          </a:stretch>
        </p:blipFill>
        <p:spPr>
          <a:xfrm>
            <a:off x="534515" y="1477414"/>
            <a:ext cx="826824" cy="295189"/>
          </a:xfrm>
          <a:prstGeom prst="rect">
            <a:avLst/>
          </a:prstGeom>
        </p:spPr>
      </p:pic>
      <p:sp>
        <p:nvSpPr>
          <p:cNvPr id="4" name="矩形 3"/>
          <p:cNvSpPr/>
          <p:nvPr/>
        </p:nvSpPr>
        <p:spPr>
          <a:xfrm>
            <a:off x="1592708" y="1278091"/>
            <a:ext cx="1406154" cy="590931"/>
          </a:xfrm>
          <a:prstGeom prst="rect">
            <a:avLst/>
          </a:prstGeom>
        </p:spPr>
        <p:txBody>
          <a:bodyPr wrap="none">
            <a:spAutoFit/>
          </a:bodyPr>
          <a:lstStyle/>
          <a:p>
            <a:pPr algn="just">
              <a:lnSpc>
                <a:spcPct val="150000"/>
              </a:lnSpc>
              <a:spcAft>
                <a:spcPts val="0"/>
              </a:spcAft>
            </a:pPr>
            <a:r>
              <a:rPr lang="en-US" altLang="zh-CN" sz="2400" i="1" dirty="0" err="1">
                <a:solidFill>
                  <a:srgbClr val="000000"/>
                </a:solidFill>
                <a:cs typeface="Times New Roman" panose="02020603050405020304" pitchFamily="18" charset="0"/>
              </a:rPr>
              <a:t>BL</a:t>
            </a:r>
            <a:r>
              <a:rPr lang="en-US" altLang="zh-CN" sz="2400" i="1" dirty="0" err="1">
                <a:solidFill>
                  <a:srgbClr val="000000"/>
                </a:solidFill>
                <a:latin typeface="Book Antiqua" panose="02040602050305030304" pitchFamily="18" charset="0"/>
                <a:cs typeface="Times New Roman" panose="02020603050405020304" pitchFamily="18" charset="0"/>
              </a:rPr>
              <a:t>v</a:t>
            </a:r>
            <a:r>
              <a:rPr lang="en-US" altLang="zh-CN" sz="2400" dirty="0" err="1">
                <a:solidFill>
                  <a:srgbClr val="000000"/>
                </a:solidFill>
                <a:cs typeface="Times New Roman" panose="02020603050405020304" pitchFamily="18" charset="0"/>
              </a:rPr>
              <a:t>cos</a:t>
            </a:r>
            <a:r>
              <a:rPr lang="en-US" altLang="zh-CN" sz="2400" dirty="0">
                <a:solidFill>
                  <a:srgbClr val="000000"/>
                </a:solidFill>
                <a:cs typeface="Times New Roman" panose="02020603050405020304" pitchFamily="18" charset="0"/>
              </a:rPr>
              <a:t> </a:t>
            </a:r>
            <a:r>
              <a:rPr lang="en-US" altLang="zh-CN" sz="2400" i="1" dirty="0">
                <a:solidFill>
                  <a:srgbClr val="000000"/>
                </a:solidFill>
                <a:cs typeface="Times New Roman" panose="02020603050405020304" pitchFamily="18" charset="0"/>
              </a:rPr>
              <a:t>α</a:t>
            </a:r>
            <a:endParaRPr lang="zh-CN" altLang="zh-CN" sz="1050" dirty="0">
              <a:solidFill>
                <a:srgbClr val="000000"/>
              </a:solidFill>
              <a:cs typeface="Times New Roman" panose="02020603050405020304" pitchFamily="18" charset="0"/>
            </a:endParaRPr>
          </a:p>
        </p:txBody>
      </p:sp>
      <p:sp>
        <p:nvSpPr>
          <p:cNvPr id="8" name="内容占位符 2"/>
          <p:cNvSpPr txBox="1"/>
          <p:nvPr/>
        </p:nvSpPr>
        <p:spPr bwMode="auto">
          <a:xfrm>
            <a:off x="360854" y="1822505"/>
            <a:ext cx="11485848" cy="39107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将题中的立体图改画成平面图</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如图所示</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当磁感应强度</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的方向竖直向上时</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的夹角</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eaLnBrk="1" hangingPunct="0">
              <a:spcAft>
                <a:spcPts val="0"/>
              </a:spcAft>
            </a:pP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90</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则此时的感应电动势为</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BL</a:t>
            </a:r>
            <a:r>
              <a:rPr lang="en-US" altLang="zh-CN" b="1" i="1" dirty="0" err="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90</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BL</a:t>
            </a:r>
            <a:r>
              <a:rPr lang="en-US" altLang="zh-CN" b="1" i="1" dirty="0" err="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cos</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也可从基本原理出发</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将导体棒的速度</a:t>
            </a:r>
            <a:r>
              <a:rPr lang="en-US" altLang="zh-CN" b="1" i="1" dirty="0"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分解为垂直于</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和平行于</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的两个分量</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只有垂直于</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的速度分量</a:t>
            </a:r>
            <a:r>
              <a:rPr lang="en-US" altLang="zh-CN" b="1" i="1" dirty="0"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cos</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才对产生感应电动势有贡献</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所以感应电动势</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BL</a:t>
            </a:r>
            <a:r>
              <a:rPr lang="en-US" altLang="zh-CN" b="1" i="1" dirty="0" err="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BL</a:t>
            </a:r>
            <a:r>
              <a:rPr lang="en-US" altLang="zh-CN" b="1" i="1" dirty="0" err="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cos</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9" name="24解析.eps" descr="id:2147491622;FounderCES"/>
          <p:cNvPicPr/>
          <p:nvPr/>
        </p:nvPicPr>
        <p:blipFill>
          <a:blip r:embed="rId3"/>
          <a:stretch>
            <a:fillRect/>
          </a:stretch>
        </p:blipFill>
        <p:spPr>
          <a:xfrm>
            <a:off x="534515" y="1998171"/>
            <a:ext cx="854285" cy="308043"/>
          </a:xfrm>
          <a:prstGeom prst="rect">
            <a:avLst/>
          </a:prstGeom>
        </p:spPr>
      </p:pic>
      <p:pic>
        <p:nvPicPr>
          <p:cNvPr id="10" name="f259.jpg" descr="id:2147491615;FounderCES"/>
          <p:cNvPicPr/>
          <p:nvPr/>
        </p:nvPicPr>
        <p:blipFill>
          <a:blip r:embed="rId4"/>
          <a:stretch>
            <a:fillRect/>
          </a:stretch>
        </p:blipFill>
        <p:spPr>
          <a:xfrm>
            <a:off x="7845806" y="1988840"/>
            <a:ext cx="2425864" cy="191523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2422798" y="755451"/>
            <a:ext cx="7253541" cy="689186"/>
          </a:xfrm>
          <a:prstGeom prst="rect">
            <a:avLst/>
          </a:prstGeom>
        </p:spPr>
      </p:pic>
      <p:pic>
        <p:nvPicPr>
          <p:cNvPr id="4" name="知识点1.eps" descr="id:2147489816;FounderCES"/>
          <p:cNvPicPr/>
          <p:nvPr/>
        </p:nvPicPr>
        <p:blipFill>
          <a:blip r:embed="rId2"/>
          <a:stretch>
            <a:fillRect/>
          </a:stretch>
        </p:blipFill>
        <p:spPr>
          <a:xfrm>
            <a:off x="469251" y="1600144"/>
            <a:ext cx="1266939" cy="350171"/>
          </a:xfrm>
          <a:prstGeom prst="rect">
            <a:avLst/>
          </a:prstGeom>
        </p:spPr>
      </p:pic>
      <p:sp>
        <p:nvSpPr>
          <p:cNvPr id="7" name="内容占位符 6"/>
          <p:cNvSpPr>
            <a:spLocks noGrp="1"/>
          </p:cNvSpPr>
          <p:nvPr>
            <p:ph idx="1"/>
          </p:nvPr>
        </p:nvSpPr>
        <p:spPr>
          <a:xfrm>
            <a:off x="360854" y="1431438"/>
            <a:ext cx="11485848" cy="2862322"/>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感应电动势</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定义：在电磁感应现象中产生的电动势</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产生感应电动势的那部分导体相当于电源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在电磁感应现象中，只要闭合回路中有感应电流，这个回路就一定有感应电动势；回路断开时，虽然没有感应电流，但感应电动势依然存在</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1"/>
              <p:cNvSpPr txBox="1"/>
              <p:nvPr/>
            </p:nvSpPr>
            <p:spPr bwMode="auto">
              <a:xfrm>
                <a:off x="360854" y="836712"/>
                <a:ext cx="11485848" cy="2551981"/>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三</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种切割情境的感应电动势</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平动切割</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BL</a:t>
                </a:r>
                <a:r>
                  <a:rPr lang="en-US" altLang="zh-CN"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扫动切割</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BL</a:t>
                </a:r>
                <a14:m>
                  <m:oMath xmlns:m="http://schemas.openxmlformats.org/officeDocument/2006/math">
                    <m:bar>
                      <m:barPr>
                        <m:pos m:val="top"/>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bar>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BL</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𝝎</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𝑳</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BL</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矩形线圈</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转动切割</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最大值</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BSω</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mc:Choice>
        <mc:Fallback>
          <p:sp>
            <p:nvSpPr>
              <p:cNvPr id="3" name="内容占位符 1"/>
              <p:cNvSpPr txBox="1">
                <a:spLocks noRot="1" noChangeAspect="1" noMove="1" noResize="1" noEditPoints="1" noAdjustHandles="1" noChangeArrowheads="1" noChangeShapeType="1" noTextEdit="1"/>
              </p:cNvSpPr>
              <p:nvPr/>
            </p:nvSpPr>
            <p:spPr bwMode="auto">
              <a:xfrm>
                <a:off x="360854" y="836712"/>
                <a:ext cx="11485848" cy="2551981"/>
              </a:xfrm>
              <a:prstGeom prst="rect">
                <a:avLst/>
              </a:prstGeom>
              <a:blipFill rotWithShape="1">
                <a:blip r:embed="rId1"/>
                <a:stretch>
                  <a:fillRect l="-2" t="-16" r="1" b="13"/>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5" name="顿有所悟.eps" descr="id:2147491636;FounderCES"/>
          <p:cNvPicPr/>
          <p:nvPr/>
        </p:nvPicPr>
        <p:blipFill>
          <a:blip r:embed="rId2"/>
          <a:stretch>
            <a:fillRect/>
          </a:stretch>
        </p:blipFill>
        <p:spPr>
          <a:xfrm>
            <a:off x="522597" y="980728"/>
            <a:ext cx="1728193" cy="379208"/>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46237"/>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电磁感应</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与电路问题的综合</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本质</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电磁感应中的电路问题，实际上是电磁感应和恒定电流问题的综合题</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感应电动势大小的计算、方向的判定以及电路的等效转化，是解决此类问题的关键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解题时应将产生感应电动势的那部分导体或线圈作为电路的电源和内电路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电路通过电荷量的</a:t>
            </a:r>
            <a:r>
              <a:rPr lang="zh-CN" altLang="zh-CN" b="1"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计算</a:t>
            </a:r>
            <a:endParaRPr lang="zh-CN"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要点3.eps" descr="id:2147490033;FounderCES"/>
          <p:cNvPicPr/>
          <p:nvPr/>
        </p:nvPicPr>
        <p:blipFill>
          <a:blip r:embed="rId1"/>
          <a:stretch>
            <a:fillRect/>
          </a:stretch>
        </p:blipFill>
        <p:spPr>
          <a:xfrm>
            <a:off x="478582" y="908720"/>
            <a:ext cx="980430" cy="344346"/>
          </a:xfrm>
          <a:prstGeom prst="rect">
            <a:avLst/>
          </a:prstGeom>
        </p:spPr>
      </p:pic>
      <mc:AlternateContent xmlns:mc="http://schemas.openxmlformats.org/markup-compatibility/2006">
        <mc:Choice xmlns:a14="http://schemas.microsoft.com/office/drawing/2010/main" Requires="a14">
          <p:sp>
            <p:nvSpPr>
              <p:cNvPr id="5" name="矩形 4"/>
              <p:cNvSpPr/>
              <p:nvPr/>
            </p:nvSpPr>
            <p:spPr>
              <a:xfrm>
                <a:off x="364389" y="3789040"/>
                <a:ext cx="11384765" cy="1266693"/>
              </a:xfrm>
              <a:prstGeom prst="rect">
                <a:avLst/>
              </a:prstGeom>
            </p:spPr>
            <p:txBody>
              <a:bodyPr wrap="square">
                <a:spAutoFit/>
              </a:bodyPr>
              <a:lstStyle/>
              <a:p>
                <a:pPr lvl="0" algn="just" eaLnBrk="1">
                  <a:lnSpc>
                    <a:spcPct val="150000"/>
                  </a:lnSpc>
                  <a:spcBef>
                    <a:spcPts val="0"/>
                  </a:spcBef>
                  <a:spcAft>
                    <a:spcPts val="0"/>
                  </a:spcAft>
                  <a:tabLst>
                    <a:tab pos="5645150" algn="l"/>
                    <a:tab pos="9862820" algn="l"/>
                  </a:tabLst>
                </a:pPr>
                <a:r>
                  <a:rPr lang="zh-CN" altLang="zh-CN" sz="2400" dirty="0">
                    <a:solidFill>
                      <a:srgbClr val="000000"/>
                    </a:solidFill>
                    <a:cs typeface="Times New Roman" panose="02020603050405020304" pitchFamily="18" charset="0"/>
                  </a:rPr>
                  <a:t>根据磁通量的变化量求解，电路中通过的电荷量</a:t>
                </a:r>
                <a:r>
                  <a:rPr lang="en-US" altLang="zh-CN" sz="2400" i="1" dirty="0">
                    <a:solidFill>
                      <a:srgbClr val="000000"/>
                    </a:solidFill>
                    <a:cs typeface="Times New Roman" panose="02020603050405020304" pitchFamily="18" charset="0"/>
                  </a:rPr>
                  <a:t>q</a:t>
                </a:r>
                <a:r>
                  <a:rPr lang="zh-CN" altLang="zh-CN" sz="2400" dirty="0">
                    <a:solidFill>
                      <a:srgbClr val="000000"/>
                    </a:solidFill>
                    <a:cs typeface="Times New Roman" panose="02020603050405020304" pitchFamily="18" charset="0"/>
                  </a:rPr>
                  <a:t>＝</a:t>
                </a:r>
                <a14:m>
                  <m:oMath xmlns:m="http://schemas.openxmlformats.org/officeDocument/2006/math">
                    <m:limUpp>
                      <m:limUpp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limUppPr>
                      <m:e>
                        <m:r>
                          <a:rPr lang="en-US" altLang="zh-CN" sz="2400" i="1">
                            <a:solidFill>
                              <a:srgbClr val="000000"/>
                            </a:solidFill>
                            <a:latin typeface="Cambria Math" panose="02040503050406030204" pitchFamily="18" charset="0"/>
                            <a:cs typeface="Times New Roman" panose="02020603050405020304" pitchFamily="18" charset="0"/>
                          </a:rPr>
                          <m:t>𝑰</m:t>
                        </m:r>
                      </m:e>
                      <m:lim>
                        <m:r>
                          <a:rPr lang="en-US" altLang="zh-CN" sz="2400" i="1">
                            <a:solidFill>
                              <a:srgbClr val="000000"/>
                            </a:solidFill>
                            <a:latin typeface="Cambria Math" panose="02040503050406030204" pitchFamily="18" charset="0"/>
                            <a:cs typeface="Times New Roman" panose="02020603050405020304" pitchFamily="18" charset="0"/>
                          </a:rPr>
                          <m:t>−</m:t>
                        </m:r>
                      </m:lim>
                    </m:limUpp>
                  </m:oMath>
                </a14:m>
                <a:r>
                  <a:rPr lang="zh-CN" altLang="zh-CN" sz="2400" dirty="0">
                    <a:solidFill>
                      <a:srgbClr val="000000"/>
                    </a:solidFill>
                    <a:ea typeface="Times New Roman" panose="02020603050405020304" pitchFamily="18" charset="0"/>
                    <a:cs typeface="Times New Roman" panose="02020603050405020304" pitchFamily="18" charset="0"/>
                  </a:rPr>
                  <a:t>·</a:t>
                </a:r>
                <a:r>
                  <a:rPr lang="en-US" altLang="zh-CN" sz="2400" dirty="0" err="1">
                    <a:solidFill>
                      <a:srgbClr val="000000"/>
                    </a:solidFill>
                    <a:cs typeface="Times New Roman" panose="02020603050405020304" pitchFamily="18" charset="0"/>
                  </a:rPr>
                  <a:t>Δ</a:t>
                </a:r>
                <a:r>
                  <a:rPr lang="en-US" altLang="zh-CN" sz="2400" i="1" dirty="0" err="1">
                    <a:solidFill>
                      <a:srgbClr val="000000"/>
                    </a:solidFill>
                    <a:cs typeface="Times New Roman" panose="02020603050405020304" pitchFamily="18" charset="0"/>
                  </a:rPr>
                  <a:t>t</a:t>
                </a:r>
                <a:r>
                  <a:rPr lang="zh-CN" altLang="zh-CN" sz="2400" dirty="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pos m:val="top"/>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sz="2400" i="1">
                                <a:solidFill>
                                  <a:srgbClr val="000000"/>
                                </a:solidFill>
                                <a:latin typeface="Cambria Math" panose="02040503050406030204" pitchFamily="18" charset="0"/>
                                <a:cs typeface="Times New Roman" panose="02020603050405020304" pitchFamily="18" charset="0"/>
                              </a:rPr>
                              <m:t>𝑬</m:t>
                            </m:r>
                          </m:e>
                        </m:bar>
                      </m:num>
                      <m:den>
                        <m:sSub>
                          <m:sSubPr>
                            <m:ctrlPr>
                              <a:rPr lang="zh-CN" altLang="zh-CN" sz="2400" i="1" baseline="-2500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baseline="-25000">
                                <a:solidFill>
                                  <a:srgbClr val="000000"/>
                                </a:solidFill>
                                <a:latin typeface="Cambria Math" panose="02040503050406030204" pitchFamily="18" charset="0"/>
                                <a:cs typeface="Times New Roman" panose="02020603050405020304" pitchFamily="18" charset="0"/>
                              </a:rPr>
                              <m:t>𝑹</m:t>
                            </m:r>
                          </m:e>
                          <m:sub>
                            <m:r>
                              <m:rPr>
                                <m:nor/>
                              </m:rPr>
                              <a:rPr lang="zh-CN" altLang="zh-CN" sz="2400" baseline="-25000">
                                <a:solidFill>
                                  <a:srgbClr val="000000"/>
                                </a:solidFill>
                                <a:latin typeface="Cambria Math" panose="02040503050406030204" pitchFamily="18" charset="0"/>
                                <a:cs typeface="Times New Roman" panose="02020603050405020304" pitchFamily="18" charset="0"/>
                              </a:rPr>
                              <m:t>总</m:t>
                            </m:r>
                          </m:sub>
                        </m:sSub>
                      </m:den>
                    </m:f>
                  </m:oMath>
                </a14:m>
                <a:r>
                  <a:rPr lang="zh-CN" altLang="zh-CN" sz="2400" dirty="0">
                    <a:solidFill>
                      <a:srgbClr val="000000"/>
                    </a:solidFill>
                    <a:ea typeface="Times New Roman" panose="02020603050405020304" pitchFamily="18" charset="0"/>
                    <a:cs typeface="Times New Roman" panose="02020603050405020304" pitchFamily="18" charset="0"/>
                  </a:rPr>
                  <a:t>·</a:t>
                </a:r>
                <a:r>
                  <a:rPr lang="en-US" altLang="zh-CN" sz="2400" dirty="0" err="1">
                    <a:solidFill>
                      <a:srgbClr val="000000"/>
                    </a:solidFill>
                    <a:cs typeface="Times New Roman" panose="02020603050405020304" pitchFamily="18" charset="0"/>
                  </a:rPr>
                  <a:t>Δ</a:t>
                </a:r>
                <a:r>
                  <a:rPr lang="en-US" altLang="zh-CN" sz="2400" i="1" dirty="0" err="1">
                    <a:solidFill>
                      <a:srgbClr val="000000"/>
                    </a:solidFill>
                    <a:cs typeface="Times New Roman" panose="02020603050405020304" pitchFamily="18" charset="0"/>
                  </a:rPr>
                  <a:t>t</a:t>
                </a:r>
                <a:r>
                  <a:rPr lang="zh-CN" altLang="zh-CN" sz="2400" dirty="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𝒏</m:t>
                        </m:r>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𝚫</m:t>
                            </m:r>
                            <m:r>
                              <a:rPr lang="en-US" altLang="zh-CN" sz="2400" i="1">
                                <a:solidFill>
                                  <a:srgbClr val="000000"/>
                                </a:solidFill>
                                <a:latin typeface="Cambria Math" panose="02040503050406030204" pitchFamily="18" charset="0"/>
                                <a:cs typeface="Times New Roman" panose="02020603050405020304" pitchFamily="18" charset="0"/>
                              </a:rPr>
                              <m:t>𝜱</m:t>
                            </m:r>
                          </m:num>
                          <m:den>
                            <m:r>
                              <a:rPr lang="en-US" altLang="zh-CN" sz="2400" i="1">
                                <a:solidFill>
                                  <a:srgbClr val="000000"/>
                                </a:solidFill>
                                <a:latin typeface="Cambria Math" panose="02040503050406030204" pitchFamily="18" charset="0"/>
                                <a:cs typeface="Times New Roman" panose="02020603050405020304" pitchFamily="18" charset="0"/>
                              </a:rPr>
                              <m:t>𝚫</m:t>
                            </m:r>
                            <m:r>
                              <a:rPr lang="en-US" altLang="zh-CN" sz="2400" i="1">
                                <a:solidFill>
                                  <a:srgbClr val="000000"/>
                                </a:solidFill>
                                <a:latin typeface="Cambria Math" panose="02040503050406030204" pitchFamily="18" charset="0"/>
                                <a:cs typeface="Times New Roman" panose="02020603050405020304" pitchFamily="18" charset="0"/>
                              </a:rPr>
                              <m:t>𝒕</m:t>
                            </m:r>
                          </m:den>
                        </m:f>
                      </m:num>
                      <m:den>
                        <m:sSub>
                          <m:sSub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a:solidFill>
                                  <a:srgbClr val="000000"/>
                                </a:solidFill>
                                <a:latin typeface="Cambria Math" panose="02040503050406030204" pitchFamily="18" charset="0"/>
                                <a:cs typeface="Times New Roman" panose="02020603050405020304" pitchFamily="18" charset="0"/>
                              </a:rPr>
                              <m:t>𝐑</m:t>
                            </m:r>
                          </m:e>
                          <m:sub>
                            <m:r>
                              <m:rPr>
                                <m:nor/>
                              </m:rPr>
                              <a:rPr lang="zh-CN" altLang="zh-CN" sz="2400" baseline="-25000">
                                <a:solidFill>
                                  <a:srgbClr val="000000"/>
                                </a:solidFill>
                                <a:latin typeface="Cambria Math" panose="02040503050406030204" pitchFamily="18" charset="0"/>
                                <a:cs typeface="Times New Roman" panose="02020603050405020304" pitchFamily="18" charset="0"/>
                              </a:rPr>
                              <m:t>总</m:t>
                            </m:r>
                          </m:sub>
                        </m:sSub>
                      </m:den>
                    </m:f>
                  </m:oMath>
                </a14:m>
                <a:r>
                  <a:rPr lang="zh-CN" altLang="zh-CN" sz="2400" dirty="0">
                    <a:solidFill>
                      <a:srgbClr val="000000"/>
                    </a:solidFill>
                    <a:ea typeface="Times New Roman" panose="02020603050405020304" pitchFamily="18" charset="0"/>
                    <a:cs typeface="Times New Roman" panose="02020603050405020304" pitchFamily="18" charset="0"/>
                  </a:rPr>
                  <a:t>·</a:t>
                </a:r>
                <a:r>
                  <a:rPr lang="en-US" altLang="zh-CN" sz="2400" dirty="0" err="1">
                    <a:solidFill>
                      <a:srgbClr val="000000"/>
                    </a:solidFill>
                    <a:cs typeface="Times New Roman" panose="02020603050405020304" pitchFamily="18" charset="0"/>
                  </a:rPr>
                  <a:t>Δ</a:t>
                </a:r>
                <a:r>
                  <a:rPr lang="en-US" altLang="zh-CN" sz="2400" i="1" dirty="0" err="1">
                    <a:solidFill>
                      <a:srgbClr val="000000"/>
                    </a:solidFill>
                    <a:cs typeface="Times New Roman" panose="02020603050405020304" pitchFamily="18" charset="0"/>
                  </a:rPr>
                  <a:t>t</a:t>
                </a:r>
                <a:r>
                  <a:rPr lang="zh-CN" altLang="zh-CN" sz="2400" dirty="0">
                    <a:solidFill>
                      <a:srgbClr val="000000"/>
                    </a:solidFill>
                    <a:cs typeface="Times New Roman" panose="02020603050405020304" pitchFamily="18" charset="0"/>
                  </a:rPr>
                  <a:t>＝</a:t>
                </a:r>
                <a:r>
                  <a:rPr lang="en-US" altLang="zh-CN" sz="2400" i="1" dirty="0">
                    <a:solidFill>
                      <a:srgbClr val="000000"/>
                    </a:solidFill>
                    <a:cs typeface="Times New Roman" panose="02020603050405020304" pitchFamily="18" charset="0"/>
                  </a:rPr>
                  <a:t>n</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𝚫</m:t>
                        </m:r>
                        <m:r>
                          <a:rPr lang="en-US" altLang="zh-CN" sz="2400" i="1">
                            <a:solidFill>
                              <a:srgbClr val="000000"/>
                            </a:solidFill>
                            <a:latin typeface="Cambria Math" panose="02040503050406030204" pitchFamily="18" charset="0"/>
                            <a:cs typeface="Times New Roman" panose="02020603050405020304" pitchFamily="18" charset="0"/>
                          </a:rPr>
                          <m:t>𝜱</m:t>
                        </m:r>
                      </m:num>
                      <m:den>
                        <m:sSub>
                          <m:sSub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a:solidFill>
                                  <a:srgbClr val="000000"/>
                                </a:solidFill>
                                <a:latin typeface="Cambria Math" panose="02040503050406030204" pitchFamily="18" charset="0"/>
                                <a:cs typeface="Times New Roman" panose="02020603050405020304" pitchFamily="18" charset="0"/>
                              </a:rPr>
                              <m:t>𝐑</m:t>
                            </m:r>
                          </m:e>
                          <m:sub>
                            <m:r>
                              <m:rPr>
                                <m:nor/>
                              </m:rPr>
                              <a:rPr lang="zh-CN" altLang="zh-CN" sz="2400" baseline="-25000">
                                <a:solidFill>
                                  <a:srgbClr val="000000"/>
                                </a:solidFill>
                                <a:latin typeface="Cambria Math" panose="02040503050406030204" pitchFamily="18" charset="0"/>
                                <a:cs typeface="Times New Roman" panose="02020603050405020304" pitchFamily="18" charset="0"/>
                              </a:rPr>
                              <m:t>总</m:t>
                            </m:r>
                          </m:sub>
                        </m:sSub>
                      </m:den>
                    </m:f>
                  </m:oMath>
                </a14:m>
                <a:r>
                  <a:rPr lang="en-US" altLang="zh-CN" sz="2400" dirty="0">
                    <a:solidFill>
                      <a:srgbClr val="000000"/>
                    </a:solidFill>
                    <a:latin typeface="宋体" panose="02010600030101010101" pitchFamily="2" charset="-122"/>
                    <a:cs typeface="Times New Roman" panose="02020603050405020304" pitchFamily="18" charset="0"/>
                  </a:rPr>
                  <a:t>.</a:t>
                </a:r>
                <a:endParaRPr lang="zh-CN" altLang="zh-CN" sz="1050" b="0" dirty="0">
                  <a:solidFill>
                    <a:srgbClr val="000000"/>
                  </a:solidFill>
                  <a:cs typeface="Times New Roman" panose="02020603050405020304" pitchFamily="18" charset="0"/>
                </a:endParaRPr>
              </a:p>
            </p:txBody>
          </p:sp>
        </mc:Choice>
        <mc:Fallback>
          <p:sp>
            <p:nvSpPr>
              <p:cNvPr id="5" name="矩形 4"/>
              <p:cNvSpPr>
                <a:spLocks noRot="1" noChangeAspect="1" noMove="1" noResize="1" noEditPoints="1" noAdjustHandles="1" noChangeArrowheads="1" noChangeShapeType="1" noTextEdit="1"/>
              </p:cNvSpPr>
              <p:nvPr/>
            </p:nvSpPr>
            <p:spPr>
              <a:xfrm>
                <a:off x="364389" y="3789040"/>
                <a:ext cx="11384765" cy="1266693"/>
              </a:xfrm>
              <a:prstGeom prst="rect">
                <a:avLst/>
              </a:prstGeom>
              <a:blipFill rotWithShape="1">
                <a:blip r:embed="rId2"/>
                <a:stretch>
                  <a:fillRect l="-5" t="-50" r="3" b="-10789"/>
                </a:stretch>
              </a:blipFill>
            </p:spPr>
            <p:txBody>
              <a:bodyPr/>
              <a:lstStyle/>
              <a:p>
                <a:r>
                  <a:rPr lang="zh-CN" altLang="en-US">
                    <a:noFill/>
                  </a:rPr>
                  <a:t> </a:t>
                </a:r>
              </a:p>
            </p:txBody>
          </p:sp>
        </mc:Fallback>
      </mc:AlternateContent>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6955"/>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图甲所示，边长</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 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的单匝正方形线框</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abcd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垂直放置在有界匀强磁场中，线框连接阻值</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 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的电阻，磁感应强度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按图乙所示的规律变化，线框电阻不计</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时，线框</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边受到的安培力大小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3.eps" descr="id:2147490040;FounderCES"/>
          <p:cNvPicPr/>
          <p:nvPr/>
        </p:nvPicPr>
        <p:blipFill>
          <a:blip r:embed="rId1"/>
          <a:stretch>
            <a:fillRect/>
          </a:stretch>
        </p:blipFill>
        <p:spPr>
          <a:xfrm>
            <a:off x="478582" y="902819"/>
            <a:ext cx="1080120" cy="348382"/>
          </a:xfrm>
          <a:prstGeom prst="rect">
            <a:avLst/>
          </a:prstGeom>
        </p:spPr>
      </p:pic>
      <p:pic>
        <p:nvPicPr>
          <p:cNvPr id="5" name="24答案.eps" descr="id:2147489956;FounderCES"/>
          <p:cNvPicPr/>
          <p:nvPr/>
        </p:nvPicPr>
        <p:blipFill>
          <a:blip r:embed="rId2"/>
          <a:stretch>
            <a:fillRect/>
          </a:stretch>
        </p:blipFill>
        <p:spPr>
          <a:xfrm>
            <a:off x="534516" y="3177952"/>
            <a:ext cx="826824" cy="295189"/>
          </a:xfrm>
          <a:prstGeom prst="rect">
            <a:avLst/>
          </a:prstGeom>
        </p:spPr>
      </p:pic>
      <p:sp>
        <p:nvSpPr>
          <p:cNvPr id="6" name="矩形 5"/>
          <p:cNvSpPr/>
          <p:nvPr/>
        </p:nvSpPr>
        <p:spPr>
          <a:xfrm>
            <a:off x="1633807" y="2993049"/>
            <a:ext cx="860425" cy="645160"/>
          </a:xfrm>
          <a:prstGeom prst="rect">
            <a:avLst/>
          </a:prstGeom>
        </p:spPr>
        <p:txBody>
          <a:bodyPr wrap="none">
            <a:spAutoFit/>
          </a:bodyPr>
          <a:lstStyle/>
          <a:p>
            <a:pPr algn="just">
              <a:lnSpc>
                <a:spcPct val="150000"/>
              </a:lnSpc>
              <a:spcAft>
                <a:spcPts val="0"/>
              </a:spcAft>
            </a:pPr>
            <a:r>
              <a:rPr lang="en-US" altLang="zh-CN" sz="2400" dirty="0">
                <a:solidFill>
                  <a:srgbClr val="000000"/>
                </a:solidFill>
              </a:rPr>
              <a:t>0.4 N</a:t>
            </a:r>
            <a:endParaRPr lang="zh-CN" altLang="zh-CN" sz="1050" dirty="0">
              <a:solidFill>
                <a:srgbClr val="000000"/>
              </a:solidFill>
              <a:cs typeface="Times New Roman" panose="02020603050405020304" pitchFamily="18" charset="0"/>
            </a:endParaRPr>
          </a:p>
        </p:txBody>
      </p:sp>
      <p:pic>
        <p:nvPicPr>
          <p:cNvPr id="7" name="sf500.jpg" descr="id:2147491657;FounderCES"/>
          <p:cNvPicPr/>
          <p:nvPr/>
        </p:nvPicPr>
        <p:blipFill>
          <a:blip r:embed="rId3"/>
          <a:stretch>
            <a:fillRect/>
          </a:stretch>
        </p:blipFill>
        <p:spPr>
          <a:xfrm>
            <a:off x="3790950" y="3177952"/>
            <a:ext cx="4824536" cy="1973980"/>
          </a:xfrm>
          <a:prstGeom prst="rect">
            <a:avLst/>
          </a:prstGeom>
        </p:spPr>
      </p:pic>
      <p:pic>
        <p:nvPicPr>
          <p:cNvPr id="8" name="24解析.eps" descr="id:2147489949;FounderCES"/>
          <p:cNvPicPr/>
          <p:nvPr/>
        </p:nvPicPr>
        <p:blipFill>
          <a:blip r:embed="rId4"/>
          <a:stretch>
            <a:fillRect/>
          </a:stretch>
        </p:blipFill>
        <p:spPr>
          <a:xfrm>
            <a:off x="497192" y="5368151"/>
            <a:ext cx="826824" cy="295189"/>
          </a:xfrm>
          <a:prstGeom prst="rect">
            <a:avLst/>
          </a:prstGeom>
        </p:spPr>
      </p:pic>
      <mc:AlternateContent xmlns:mc="http://schemas.openxmlformats.org/markup-compatibility/2006">
        <mc:Choice xmlns:a14="http://schemas.microsoft.com/office/drawing/2010/main" Requires="a14">
          <p:sp>
            <p:nvSpPr>
              <p:cNvPr id="9" name="内容占位符 2"/>
              <p:cNvSpPr txBox="1"/>
              <p:nvPr/>
            </p:nvSpPr>
            <p:spPr bwMode="auto">
              <a:xfrm>
                <a:off x="360854" y="5006015"/>
                <a:ext cx="11485848" cy="143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线框中感生电动势</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线框中的电流</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𝑬</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磁感应强度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线框</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边受到的安培力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0.4 N</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9" name="内容占位符 2"/>
              <p:cNvSpPr txBox="1">
                <a:spLocks noRot="1" noChangeAspect="1" noMove="1" noResize="1" noEditPoints="1" noAdjustHandles="1" noChangeArrowheads="1" noChangeShapeType="1" noTextEdit="1"/>
              </p:cNvSpPr>
              <p:nvPr/>
            </p:nvSpPr>
            <p:spPr bwMode="auto">
              <a:xfrm>
                <a:off x="360854" y="5006015"/>
                <a:ext cx="11485848" cy="1435100"/>
              </a:xfrm>
              <a:prstGeom prst="rect">
                <a:avLst/>
              </a:prstGeom>
              <a:blipFill rotWithShape="1">
                <a:blip r:embed="rId5"/>
                <a:stretch>
                  <a:fillRect l="-2" t="-2145" r="1" b="22"/>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645160"/>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内电阻</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中产生的焦耳热</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sf500.jpg" descr="id:2147491657;FounderCES"/>
          <p:cNvPicPr/>
          <p:nvPr/>
        </p:nvPicPr>
        <p:blipFill>
          <a:blip r:embed="rId1"/>
          <a:stretch>
            <a:fillRect/>
          </a:stretch>
        </p:blipFill>
        <p:spPr>
          <a:xfrm>
            <a:off x="3934966" y="1959076"/>
            <a:ext cx="4824536" cy="1973980"/>
          </a:xfrm>
          <a:prstGeom prst="rect">
            <a:avLst/>
          </a:prstGeom>
        </p:spPr>
      </p:pic>
      <p:pic>
        <p:nvPicPr>
          <p:cNvPr id="4" name="24答案.eps" descr="id:2147489956;FounderCES"/>
          <p:cNvPicPr/>
          <p:nvPr/>
        </p:nvPicPr>
        <p:blipFill>
          <a:blip r:embed="rId2"/>
          <a:stretch>
            <a:fillRect/>
          </a:stretch>
        </p:blipFill>
        <p:spPr>
          <a:xfrm>
            <a:off x="534516" y="1500318"/>
            <a:ext cx="826824" cy="295189"/>
          </a:xfrm>
          <a:prstGeom prst="rect">
            <a:avLst/>
          </a:prstGeom>
        </p:spPr>
      </p:pic>
      <p:sp>
        <p:nvSpPr>
          <p:cNvPr id="5" name="矩形 4"/>
          <p:cNvSpPr/>
          <p:nvPr/>
        </p:nvSpPr>
        <p:spPr>
          <a:xfrm>
            <a:off x="1667779" y="1296753"/>
            <a:ext cx="792480" cy="645160"/>
          </a:xfrm>
          <a:prstGeom prst="rect">
            <a:avLst/>
          </a:prstGeom>
        </p:spPr>
        <p:txBody>
          <a:bodyPr wrap="none">
            <a:spAutoFit/>
          </a:bodyPr>
          <a:lstStyle/>
          <a:p>
            <a:pPr algn="just">
              <a:lnSpc>
                <a:spcPct val="150000"/>
              </a:lnSpc>
              <a:spcAft>
                <a:spcPts val="0"/>
              </a:spcAft>
            </a:pPr>
            <a:r>
              <a:rPr lang="en-US" altLang="zh-CN" sz="2400" dirty="0">
                <a:solidFill>
                  <a:srgbClr val="000000"/>
                </a:solidFill>
                <a:cs typeface="Times New Roman" panose="02020603050405020304" pitchFamily="18" charset="0"/>
              </a:rPr>
              <a:t>0.8 J</a:t>
            </a:r>
            <a:endParaRPr lang="zh-CN" altLang="zh-CN" sz="1050" dirty="0">
              <a:solidFill>
                <a:srgbClr val="000000"/>
              </a:solidFill>
              <a:cs typeface="Times New Roman" panose="02020603050405020304" pitchFamily="18" charset="0"/>
            </a:endParaRPr>
          </a:p>
        </p:txBody>
      </p:sp>
      <p:pic>
        <p:nvPicPr>
          <p:cNvPr id="6" name="24解析.eps" descr="id:2147489949;FounderCES"/>
          <p:cNvPicPr/>
          <p:nvPr/>
        </p:nvPicPr>
        <p:blipFill>
          <a:blip r:embed="rId3"/>
          <a:stretch>
            <a:fillRect/>
          </a:stretch>
        </p:blipFill>
        <p:spPr>
          <a:xfrm>
            <a:off x="497192" y="4180215"/>
            <a:ext cx="826824" cy="295189"/>
          </a:xfrm>
          <a:prstGeom prst="rect">
            <a:avLst/>
          </a:prstGeom>
        </p:spPr>
      </p:pic>
      <p:sp>
        <p:nvSpPr>
          <p:cNvPr id="7" name="内容占位符 2"/>
          <p:cNvSpPr txBox="1"/>
          <p:nvPr/>
        </p:nvSpPr>
        <p:spPr bwMode="auto">
          <a:xfrm>
            <a:off x="360854" y="3954938"/>
            <a:ext cx="11485848"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0</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 s</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线框中电流恒为</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s</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线框中电流为</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电阻</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中产生的焦耳热</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baseline="30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0.8 J</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知识点2.eps" descr="id:2147489837;FounderCES"/>
          <p:cNvPicPr/>
          <p:nvPr/>
        </p:nvPicPr>
        <p:blipFill>
          <a:blip r:embed="rId1"/>
          <a:stretch>
            <a:fillRect/>
          </a:stretch>
        </p:blipFill>
        <p:spPr>
          <a:xfrm>
            <a:off x="450589" y="908783"/>
            <a:ext cx="1242798" cy="330495"/>
          </a:xfrm>
          <a:prstGeom prst="rect">
            <a:avLst/>
          </a:prstGeom>
        </p:spPr>
      </p:pic>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2621936"/>
              </a:xfrm>
            </p:spPr>
            <p:txBody>
              <a:bodyPr/>
              <a:lstStyle/>
              <a:p>
                <a:pPr hangingPunct="0">
                  <a:spcAft>
                    <a:spcPts val="0"/>
                  </a:spcAft>
                </a:pPr>
                <a:r>
                  <a:rPr lang="en-US" altLang="zh-CN" sz="2300"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z="2300"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磁通量</a:t>
                </a:r>
                <a:r>
                  <a:rPr lang="zh-CN" altLang="zh-CN" sz="2300"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的变化率</a:t>
                </a:r>
                <a:endParaRPr lang="zh-CN" alt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磁通量的变化率表示磁通量变化的快慢，用</a:t>
                </a:r>
                <a14:m>
                  <m:oMath xmlns:m="http://schemas.openxmlformats.org/officeDocument/2006/math">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𝜱</m:t>
                        </m:r>
                      </m:num>
                      <m:den>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den>
                    </m:f>
                  </m:oMath>
                </a14:m>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表示，其中</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Φ</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表示磁通量的变化量，</a:t>
                </a:r>
                <a:r>
                  <a:rPr lang="en-US" altLang="zh-CN" sz="2300"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sz="2300"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表示发生磁通量变化所用的时间</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辨析：</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Φ</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Φ</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a:t>
                </a:r>
                <a14:m>
                  <m:oMath xmlns:m="http://schemas.openxmlformats.org/officeDocument/2006/math">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𝜱</m:t>
                        </m:r>
                      </m:num>
                      <m:den>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den>
                    </m:f>
                  </m:oMath>
                </a14:m>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的区别及与电磁感应的</a:t>
                </a:r>
                <a:r>
                  <a:rPr lang="zh-CN"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联系</a:t>
                </a:r>
                <a:endParaRPr lang="en-US"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2621936"/>
              </a:xfrm>
              <a:blipFill rotWithShape="1">
                <a:blip r:embed="rId2"/>
                <a:stretch>
                  <a:fillRect l="-2" t="-24" r="1" b="1"/>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5" name="表格 4"/>
              <p:cNvGraphicFramePr>
                <a:graphicFrameLocks noGrp="1"/>
              </p:cNvGraphicFramePr>
              <p:nvPr/>
            </p:nvGraphicFramePr>
            <p:xfrm>
              <a:off x="450589" y="3386851"/>
              <a:ext cx="11322108" cy="2859791"/>
            </p:xfrm>
            <a:graphic>
              <a:graphicData uri="http://schemas.openxmlformats.org/drawingml/2006/table">
                <a:tbl>
                  <a:tblPr firstRow="1" firstCol="1" bandRow="1"/>
                  <a:tblGrid>
                    <a:gridCol w="1394883"/>
                    <a:gridCol w="3520323"/>
                    <a:gridCol w="3193688"/>
                    <a:gridCol w="3213214"/>
                  </a:tblGrid>
                  <a:tr h="457578">
                    <a:tc>
                      <a:txBody>
                        <a:bodyPr/>
                        <a:lstStyle/>
                        <a:p>
                          <a:pPr algn="ctr" hangingPunct="0">
                            <a:lnSpc>
                              <a:spcPct val="130000"/>
                            </a:lnSpc>
                            <a:spcAft>
                              <a:spcPts val="0"/>
                            </a:spcAf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物理量</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定义</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物理意义</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与电磁感应的关系</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970317">
                    <a:tc>
                      <a:txBody>
                        <a:bodyPr/>
                        <a:lstStyle/>
                        <a:p>
                          <a:pPr algn="ctr" hangingPunct="0">
                            <a:lnSpc>
                              <a:spcPct val="130000"/>
                            </a:lnSpc>
                            <a:spcAft>
                              <a:spcPts val="0"/>
                            </a:spcAft>
                          </a:pP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Φ</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pP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磁感应强度</a:t>
                          </a:r>
                          <a:r>
                            <a:rPr lang="en-US" sz="23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与垂直磁场的有效面积</a:t>
                          </a:r>
                          <a:r>
                            <a:rPr lang="en-US" sz="23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的乘积</a:t>
                          </a:r>
                          <a:endParaRPr 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pP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表示垂直穿过某个面积的磁感线的条数</a:t>
                          </a:r>
                          <a:endParaRPr 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无直接关系</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461579">
                    <a:tc>
                      <a:txBody>
                        <a:bodyPr/>
                        <a:lstStyle/>
                        <a:p>
                          <a:pPr algn="ctr" hangingPunct="0">
                            <a:lnSpc>
                              <a:spcPct val="130000"/>
                            </a:lnSpc>
                            <a:spcAft>
                              <a:spcPts val="0"/>
                            </a:spcAft>
                          </a:pP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Φ</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磁通量的改变值</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表示磁通量变化的大小</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产生感应电动势的条件</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970317">
                    <a:tc>
                      <a:txBody>
                        <a:bodyPr/>
                        <a:lstStyle/>
                        <a:p>
                          <a:pPr algn="ctr" hangingPunct="0">
                            <a:lnSpc>
                              <a:spcPct val="130000"/>
                            </a:lnSpc>
                            <a:spcAft>
                              <a:spcPts val="0"/>
                            </a:spcAft>
                          </a:pPr>
                          <a14:m>
                            <m:oMathPara xmlns:m="http://schemas.openxmlformats.org/officeDocument/2006/math">
                              <m:oMathParaPr>
                                <m:jc m:val="centerGroup"/>
                              </m:oMathParaPr>
                              <m:oMath xmlns:m="http://schemas.openxmlformats.org/officeDocument/2006/math">
                                <m:f>
                                  <m:fPr>
                                    <m:ctrlPr>
                                      <a:rPr lang="zh-CN" sz="23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𝚫</m:t>
                                    </m:r>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𝜱</m:t>
                                    </m:r>
                                  </m:num>
                                  <m:den>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𝚫</m:t>
                                    </m:r>
                                    <m:r>
                                      <a:rPr lang="en-US" sz="23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𝒕</m:t>
                                    </m:r>
                                  </m:den>
                                </m:f>
                              </m:oMath>
                            </m:oMathPara>
                          </a14:m>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pP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磁通量变化量</a:t>
                          </a:r>
                          <a:r>
                            <a:rPr lang="en-US" sz="23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3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Φ</a:t>
                          </a: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与所用时间</a:t>
                          </a:r>
                          <a:r>
                            <a:rPr lang="en-US" sz="23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300" b="1" i="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的比值</a:t>
                          </a:r>
                          <a:endParaRPr 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表示磁通量变化的快慢</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pP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决定感应电动势的大小</a:t>
                          </a:r>
                          <a:endParaRPr 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mc:Choice>
        <mc:Fallback xmlns="">
          <p:graphicFrame>
            <p:nvGraphicFramePr>
              <p:cNvPr id="5" name="表格 4"/>
              <p:cNvGraphicFramePr>
                <a:graphicFrameLocks noGrp="1"/>
              </p:cNvGraphicFramePr>
              <p:nvPr/>
            </p:nvGraphicFramePr>
            <p:xfrm>
              <a:off x="450589" y="3386851"/>
              <a:ext cx="11322108" cy="2859791"/>
            </p:xfrm>
            <a:graphic>
              <a:graphicData uri="http://schemas.openxmlformats.org/drawingml/2006/table">
                <a:tbl>
                  <a:tblPr firstRow="1" firstCol="1" bandRow="1"/>
                  <a:tblGrid>
                    <a:gridCol w="1394883"/>
                    <a:gridCol w="3520323"/>
                    <a:gridCol w="3193688"/>
                    <a:gridCol w="3213214"/>
                  </a:tblGrid>
                  <a:tr h="457578">
                    <a:tc>
                      <a:txBody>
                        <a:bodyPr/>
                        <a:lstStyle/>
                        <a:p>
                          <a:pPr algn="ctr" hangingPunct="0">
                            <a:lnSpc>
                              <a:spcPct val="130000"/>
                            </a:lnSpc>
                            <a:spcAft>
                              <a:spcPts val="0"/>
                            </a:spcAf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物理量</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定义</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物理意义</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30000"/>
                            </a:lnSpc>
                            <a:spcAft>
                              <a:spcPts val="0"/>
                            </a:spcAf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与电磁感应的关系</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970317">
                    <a:tc>
                      <a:txBody>
                        <a:bodyPr/>
                        <a:lstStyle/>
                        <a:p>
                          <a:pPr algn="ctr" hangingPunct="0">
                            <a:lnSpc>
                              <a:spcPct val="130000"/>
                            </a:lnSpc>
                            <a:spcAft>
                              <a:spcPts val="0"/>
                            </a:spcAft>
                          </a:pP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Φ</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pP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磁感应强度</a:t>
                          </a:r>
                          <a:r>
                            <a:rPr lang="en-US" sz="23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与垂直磁场的有效面积</a:t>
                          </a:r>
                          <a:r>
                            <a:rPr lang="en-US" sz="23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a:t>
                          </a: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的乘积</a:t>
                          </a:r>
                          <a:endParaRPr 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pP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表示垂直穿过某个面积的磁感线的条数</a:t>
                          </a:r>
                          <a:endParaRPr 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无直接关系</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461579">
                    <a:tc>
                      <a:txBody>
                        <a:bodyPr/>
                        <a:lstStyle/>
                        <a:p>
                          <a:pPr algn="ctr" hangingPunct="0">
                            <a:lnSpc>
                              <a:spcPct val="130000"/>
                            </a:lnSpc>
                            <a:spcAft>
                              <a:spcPts val="0"/>
                            </a:spcAft>
                          </a:pPr>
                          <a:r>
                            <a:rPr lang="en-US" sz="23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3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Φ</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磁通量的改变值</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表示磁通量变化的大小</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产生感应电动势的条件</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970280">
                    <a:tc>
                      <a:txBody>
                        <a:bodyPr/>
                        <a:lstStyle/>
                        <a:p>
                          <a:endParaRPr lang="zh-CN"/>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3"/>
                        </a:blipFill>
                      </a:tcPr>
                    </a:tc>
                    <a:tc>
                      <a:txBody>
                        <a:bodyPr/>
                        <a:lstStyle/>
                        <a:p>
                          <a:pPr algn="just" hangingPunct="0">
                            <a:lnSpc>
                              <a:spcPct val="130000"/>
                            </a:lnSpc>
                            <a:spcAft>
                              <a:spcPts val="0"/>
                            </a:spcAft>
                          </a:pP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磁通量变化量</a:t>
                          </a:r>
                          <a:r>
                            <a:rPr lang="en-US" sz="23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3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Φ</a:t>
                          </a: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与所用时间</a:t>
                          </a:r>
                          <a:r>
                            <a:rPr lang="en-US" sz="23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300" b="1" i="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的比值</a:t>
                          </a:r>
                          <a:endParaRPr 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pPr>
                          <a:r>
                            <a:rPr lang="zh-CN" sz="23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表示磁通量变化的快慢</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30000"/>
                            </a:lnSpc>
                            <a:spcAft>
                              <a:spcPts val="0"/>
                            </a:spcAft>
                          </a:pP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决定感应电动势的大小</a:t>
                          </a:r>
                          <a:endParaRPr 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mc:Fallback>
      </mc:AlternateContent>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bwMode="auto">
          <a:xfrm>
            <a:off x="3718943" y="3178292"/>
            <a:ext cx="1080120" cy="535902"/>
          </a:xfrm>
          <a:prstGeom prst="rect">
            <a:avLst/>
          </a:prstGeom>
          <a:solidFill>
            <a:srgbClr val="FFFF00"/>
          </a:solidFill>
          <a:ln w="19050" algn="ctr">
            <a:solidFill>
              <a:srgbClr val="FFFF00"/>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4" name="知识点3.eps" descr="id:2147489851;FounderCES"/>
          <p:cNvPicPr/>
          <p:nvPr/>
        </p:nvPicPr>
        <p:blipFill>
          <a:blip r:embed="rId1"/>
          <a:stretch>
            <a:fillRect/>
          </a:stretch>
        </p:blipFill>
        <p:spPr>
          <a:xfrm>
            <a:off x="390148" y="908720"/>
            <a:ext cx="1279956" cy="340376"/>
          </a:xfrm>
          <a:prstGeom prst="rect">
            <a:avLst/>
          </a:prstGeom>
        </p:spPr>
      </p:pic>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3040832"/>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法拉第电磁感应定律</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内容</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闭合电路中感应电动势的大小，跟穿过这一电路的磁通量的变化率成正比</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一般表达式</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𝜱</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𝐭</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单匝线圈</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E</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n</a:t>
                </a:r>
                <a14:m>
                  <m:oMath xmlns:m="http://schemas.openxmlformats.org/officeDocument/2006/math">
                    <m:f>
                      <m:f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𝜱</m:t>
                        </m:r>
                      </m:num>
                      <m:den>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𝐭</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多匝线圈</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3040832"/>
              </a:xfrm>
              <a:blipFill rotWithShape="1">
                <a:blip r:embed="rId2"/>
                <a:stretch>
                  <a:fillRect l="-2" t="-21" r="1" b="15"/>
                </a:stretch>
              </a:blipFill>
            </p:spPr>
            <p:txBody>
              <a:bodyPr/>
              <a:lstStyle/>
              <a:p>
                <a:r>
                  <a:rPr lang="zh-CN" altLang="en-US">
                    <a:noFill/>
                  </a:rPr>
                  <a:t> </a:t>
                </a:r>
              </a:p>
            </p:txBody>
          </p:sp>
        </mc:Fallback>
      </mc:AlternateContent>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746120"/>
            <a:ext cx="11485848" cy="1694759"/>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特殊表达式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平动切割</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垂直切割：</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两两垂直时，如图甲所示，</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E</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Bl</a:t>
            </a:r>
            <a:r>
              <a:rPr lang="en-US" altLang="zh-CN" b="1" i="1" dirty="0" err="1">
                <a:solidFill>
                  <a:srgbClr val="000000"/>
                </a:solidFill>
                <a:highlight>
                  <a:srgbClr val="FFFF00"/>
                </a:highlight>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1"/>
          <a:stretch>
            <a:fillRect/>
          </a:stretch>
        </p:blipFill>
        <p:spPr>
          <a:xfrm>
            <a:off x="2926854" y="3517597"/>
            <a:ext cx="5563535" cy="2482475"/>
          </a:xfrm>
          <a:prstGeom prst="rect">
            <a:avLst/>
          </a:prstGeom>
        </p:spPr>
      </p:pic>
      <p:sp>
        <p:nvSpPr>
          <p:cNvPr id="4" name="矩形 3"/>
          <p:cNvSpPr/>
          <p:nvPr/>
        </p:nvSpPr>
        <p:spPr>
          <a:xfrm>
            <a:off x="4067012" y="5949096"/>
            <a:ext cx="4032448" cy="576248"/>
          </a:xfrm>
          <a:prstGeom prst="rect">
            <a:avLst/>
          </a:prstGeom>
        </p:spPr>
        <p:txBody>
          <a:bodyPr wrap="square">
            <a:spAutoFit/>
          </a:bodyPr>
          <a:lstStyle/>
          <a:p>
            <a:pPr>
              <a:lnSpc>
                <a:spcPct val="150000"/>
              </a:lnSpc>
              <a:spcAft>
                <a:spcPts val="0"/>
              </a:spcAft>
            </a:pPr>
            <a:r>
              <a:rPr lang="zh-CN" altLang="zh-CN" sz="2400" dirty="0" smtClean="0">
                <a:solidFill>
                  <a:srgbClr val="000000"/>
                </a:solidFill>
                <a:ea typeface="楷体" panose="02010609060101010101" pitchFamily="49" charset="-122"/>
                <a:cs typeface="Times New Roman" panose="02020603050405020304" pitchFamily="18" charset="0"/>
              </a:rPr>
              <a:t>甲</a:t>
            </a:r>
            <a:r>
              <a:rPr lang="en-US" altLang="zh-CN" sz="2400" dirty="0" smtClean="0">
                <a:solidFill>
                  <a:srgbClr val="000000"/>
                </a:solidFill>
                <a:ea typeface="楷体" panose="02010609060101010101" pitchFamily="49" charset="-122"/>
                <a:cs typeface="Times New Roman" panose="02020603050405020304" pitchFamily="18" charset="0"/>
              </a:rPr>
              <a:t>                                        </a:t>
            </a:r>
            <a:r>
              <a:rPr lang="zh-CN" altLang="zh-CN" sz="2400" dirty="0" smtClean="0">
                <a:solidFill>
                  <a:srgbClr val="000000"/>
                </a:solidFill>
                <a:ea typeface="楷体" panose="02010609060101010101" pitchFamily="49" charset="-122"/>
                <a:cs typeface="Times New Roman" panose="02020603050405020304" pitchFamily="18" charset="0"/>
              </a:rPr>
              <a:t>乙</a:t>
            </a:r>
            <a:endParaRPr lang="zh-CN" altLang="zh-CN" sz="1050" dirty="0">
              <a:solidFill>
                <a:srgbClr val="000000"/>
              </a:solidFill>
              <a:cs typeface="Times New Roman" panose="02020603050405020304" pitchFamily="18" charset="0"/>
            </a:endParaRPr>
          </a:p>
        </p:txBody>
      </p:sp>
      <p:sp>
        <p:nvSpPr>
          <p:cNvPr id="6" name="内容占位符 4"/>
          <p:cNvSpPr txBox="1"/>
          <p:nvPr/>
        </p:nvSpPr>
        <p:spPr bwMode="auto">
          <a:xfrm>
            <a:off x="360854" y="2442770"/>
            <a:ext cx="11485848"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不垂直切割：导线的运动方向与导线本身垂直，与磁应强度方向夹角为</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时，如图乙所示，则</a:t>
            </a:r>
            <a:r>
              <a:rPr lang="en-US" altLang="zh-CN" b="1" i="1" dirty="0"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E</a:t>
            </a:r>
            <a:r>
              <a:rPr lang="zh-CN" altLang="zh-CN" b="1" dirty="0"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Bl</a:t>
            </a:r>
            <a:r>
              <a:rPr lang="en-US" altLang="zh-CN" b="1" i="1" dirty="0">
                <a:solidFill>
                  <a:srgbClr val="000000"/>
                </a:solidFill>
                <a:highlight>
                  <a:srgbClr val="FFFF00"/>
                </a:highlight>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Bl</a:t>
            </a:r>
            <a:r>
              <a:rPr lang="en-US" altLang="zh-CN" b="1" i="1" dirty="0" err="1">
                <a:solidFill>
                  <a:srgbClr val="000000"/>
                </a:solidFill>
                <a:highlight>
                  <a:srgbClr val="FFFF00"/>
                </a:highlight>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err="1"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sin </a:t>
            </a:r>
            <a:r>
              <a:rPr lang="en-US" altLang="zh-CN" b="1" i="1" dirty="0" err="1"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θ</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txBox="1"/>
          <p:nvPr/>
        </p:nvSpPr>
        <p:spPr bwMode="auto">
          <a:xfrm>
            <a:off x="360854" y="908720"/>
            <a:ext cx="11485848" cy="1200329"/>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当</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为瞬时速度时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为瞬时感应电动势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当</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为平均速度时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为平均感应电动势</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温馨提示.eps" descr="id:2147489830;FounderCES"/>
          <p:cNvPicPr/>
          <p:nvPr/>
        </p:nvPicPr>
        <p:blipFill>
          <a:blip r:embed="rId1"/>
          <a:stretch>
            <a:fillRect/>
          </a:stretch>
        </p:blipFill>
        <p:spPr>
          <a:xfrm>
            <a:off x="478582" y="1080862"/>
            <a:ext cx="1800199" cy="353927"/>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2628900"/>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转动切割</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如果导体各部分切割磁感线的速度不相等，可取其平均速度求电动势</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例如，如图所示，导体棒</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在磁场中绕</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点在纸面内以角速度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匀速转动，磁感应强度为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在切割磁感线时产生的感应电动势为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Bl</a:t>
                </a:r>
                <a14:m>
                  <m:oMath xmlns:m="http://schemas.openxmlformats.org/officeDocument/2006/math">
                    <m:limUpp>
                      <m:limUp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limUpp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r>
                          <m:rPr>
                            <m:nor/>
                          </m:rPr>
                          <a:rPr lang="zh-CN" altLang="en-US" b="1" dirty="0">
                            <a:solidFill>
                              <a:srgbClr val="FF0000"/>
                            </a:solidFill>
                            <a:latin typeface="Times New Roman" panose="02020603050405020304" pitchFamily="18" charset="0"/>
                            <a:ea typeface="宋体" panose="02010600030101010101" pitchFamily="2" charset="-122"/>
                          </a:rPr>
                          <m:t> </m:t>
                        </m:r>
                      </m:e>
                      <m:lim>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lim>
                    </m:limUp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Bl</a:t>
                </a:r>
                <a:r>
                  <a:rPr lang="zh-CN"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Bl </a:t>
                </a:r>
                <a:r>
                  <a:rPr lang="en-US" altLang="zh-CN" b="1" baseline="30000"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ω</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2628900"/>
              </a:xfrm>
              <a:blipFill rotWithShape="1">
                <a:blip r:embed="rId1"/>
                <a:stretch>
                  <a:fillRect l="-2" t="-24" r="1" b="24"/>
                </a:stretch>
              </a:blipFill>
            </p:spPr>
            <p:txBody>
              <a:bodyPr/>
              <a:lstStyle/>
              <a:p>
                <a:r>
                  <a:rPr lang="zh-CN" altLang="en-US">
                    <a:noFill/>
                  </a:rPr>
                  <a:t> </a:t>
                </a:r>
              </a:p>
            </p:txBody>
          </p:sp>
        </mc:Fallback>
      </mc:AlternateContent>
      <p:pic>
        <p:nvPicPr>
          <p:cNvPr id="4" name="sf498.jpg" descr="id:2147491522;FounderCES"/>
          <p:cNvPicPr/>
          <p:nvPr/>
        </p:nvPicPr>
        <p:blipFill>
          <a:blip r:embed="rId2"/>
          <a:stretch>
            <a:fillRect/>
          </a:stretch>
        </p:blipFill>
        <p:spPr>
          <a:xfrm>
            <a:off x="4943078" y="3429000"/>
            <a:ext cx="2160240" cy="1739110"/>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bwMode="auto">
          <a:xfrm>
            <a:off x="8471471" y="4339240"/>
            <a:ext cx="792088" cy="603869"/>
          </a:xfrm>
          <a:prstGeom prst="rect">
            <a:avLst/>
          </a:prstGeom>
          <a:solidFill>
            <a:srgbClr val="FFFF00"/>
          </a:solidFill>
          <a:ln w="19050" algn="ctr">
            <a:solidFill>
              <a:srgbClr val="FFFF00"/>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5" name="矩形 4"/>
          <p:cNvSpPr/>
          <p:nvPr/>
        </p:nvSpPr>
        <p:spPr bwMode="auto">
          <a:xfrm>
            <a:off x="8759502" y="4351560"/>
            <a:ext cx="613388" cy="597890"/>
          </a:xfrm>
          <a:prstGeom prst="rect">
            <a:avLst/>
          </a:prstGeom>
          <a:solidFill>
            <a:srgbClr val="FFFF00"/>
          </a:solidFill>
          <a:ln w="19050" algn="ctr">
            <a:solidFill>
              <a:srgbClr val="FFFF00"/>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2473598" y="778789"/>
            <a:ext cx="7260360" cy="690782"/>
          </a:xfrm>
          <a:prstGeom prst="rect">
            <a:avLst/>
          </a:prstGeom>
          <a:ln>
            <a:noFill/>
          </a:ln>
        </p:spPr>
      </p:pic>
      <p:pic>
        <p:nvPicPr>
          <p:cNvPr id="4" name="要点1.eps" descr="id:2147489886;FounderCES"/>
          <p:cNvPicPr/>
          <p:nvPr/>
        </p:nvPicPr>
        <p:blipFill>
          <a:blip r:embed="rId2"/>
          <a:stretch>
            <a:fillRect/>
          </a:stretch>
        </p:blipFill>
        <p:spPr>
          <a:xfrm>
            <a:off x="474237" y="1637376"/>
            <a:ext cx="1053832" cy="370126"/>
          </a:xfrm>
          <a:prstGeom prst="rect">
            <a:avLst/>
          </a:prstGeom>
        </p:spPr>
      </p:pic>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1484784"/>
                <a:ext cx="11485848" cy="3530967"/>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对</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法拉第电磁感应定律的理解</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𝜱</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可知，感应电动势</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的大小正比于磁通量的变化率</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𝜱</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，而与磁通量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、磁通量变化量</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及电路的电阻大小无关</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𝚫𝚽</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𝐭</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可求得平均感应电动势，通过闭合电路欧姆定律可求得电路中的平均电流</a:t>
                </a:r>
                <a14:m>
                  <m:oMath xmlns:m="http://schemas.openxmlformats.org/officeDocument/2006/math">
                    <m:limUpp>
                      <m:limUp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limUp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𝑰</m:t>
                        </m:r>
                      </m:e>
                      <m:lim>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lim>
                    </m:limUp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𝑬</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𝜱</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，则通过电路中导体横截面的电荷量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limUpp>
                      <m:limUp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limUp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𝑰</m:t>
                        </m:r>
                      </m:e>
                      <m:lim>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lim>
                    </m:limUpp>
                  </m:oMath>
                </a14:m>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n</a:t>
                </a:r>
                <a14:m>
                  <m:oMath xmlns:m="http://schemas.openxmlformats.org/officeDocument/2006/math">
                    <m:f>
                      <m:f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𝜱</m:t>
                        </m:r>
                      </m:num>
                      <m:den>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𝑹</m:t>
                        </m:r>
                      </m:den>
                    </m:f>
                  </m:oMath>
                </a14:m>
                <a:r>
                  <a:rPr lang="en-US" altLang="zh-CN" b="1" dirty="0">
                    <a:solidFill>
                      <a:srgbClr val="000000"/>
                    </a:solidFill>
                    <a:highlight>
                      <a:srgbClr val="FFFF00"/>
                    </a:highlight>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1484784"/>
                <a:ext cx="11485848" cy="3530967"/>
              </a:xfrm>
              <a:blipFill rotWithShape="1">
                <a:blip r:embed="rId3"/>
                <a:stretch>
                  <a:fillRect l="-2" t="-4" r="1" b="-1244"/>
                </a:stretch>
              </a:blipFill>
            </p:spPr>
            <p:txBody>
              <a:bodyPr/>
              <a:lstStyle/>
              <a:p>
                <a:r>
                  <a:rPr lang="zh-CN" altLang="en-US">
                    <a:noFill/>
                  </a:rPr>
                  <a:t> </a:t>
                </a:r>
              </a:p>
            </p:txBody>
          </p:sp>
        </mc:Fallback>
      </mc:AlternateContent>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1"/>
              <p:cNvSpPr txBox="1"/>
              <p:nvPr/>
            </p:nvSpPr>
            <p:spPr bwMode="auto">
              <a:xfrm>
                <a:off x="360854" y="836712"/>
                <a:ext cx="11485848" cy="3351495"/>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smtClean="0">
                    <a:solidFill>
                      <a:srgbClr val="000000"/>
                    </a:solidFill>
                    <a:ea typeface="Cambria Math" panose="02040503050406030204" pitchFamily="18" charset="0"/>
                    <a:cs typeface="Times New Roman" panose="02020603050405020304" pitchFamily="18" charset="0"/>
                  </a:rPr>
                  <a:t>                            </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𝜱</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𝐭</m:t>
                        </m:r>
                      </m:den>
                    </m:f>
                  </m:oMath>
                </a14:m>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的三种表达形式</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变化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𝜱</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𝑺</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变化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𝜱</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den>
                    </m:f>
                  </m:oMath>
                </a14:m>
                <a:r>
                  <a:rPr lang="zh-CN"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均变化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𝜱</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𝜱</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𝜱</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1"/>
              <p:cNvSpPr txBox="1">
                <a:spLocks noRot="1" noChangeAspect="1" noMove="1" noResize="1" noEditPoints="1" noAdjustHandles="1" noChangeArrowheads="1" noChangeShapeType="1" noTextEdit="1"/>
              </p:cNvSpPr>
              <p:nvPr/>
            </p:nvSpPr>
            <p:spPr bwMode="auto">
              <a:xfrm>
                <a:off x="360854" y="836712"/>
                <a:ext cx="11485848" cy="3351495"/>
              </a:xfrm>
              <a:prstGeom prst="rect">
                <a:avLst/>
              </a:prstGeom>
              <a:blipFill rotWithShape="1">
                <a:blip r:embed="rId1"/>
                <a:stretch>
                  <a:fillRect l="-2" t="-12" r="1" b="11"/>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4" name="名师点拨.eps" descr="id:2147491543;FounderCES"/>
          <p:cNvPicPr/>
          <p:nvPr/>
        </p:nvPicPr>
        <p:blipFill>
          <a:blip r:embed="rId2"/>
          <a:stretch>
            <a:fillRect/>
          </a:stretch>
        </p:blipFill>
        <p:spPr>
          <a:xfrm>
            <a:off x="550591" y="1095070"/>
            <a:ext cx="1872208" cy="437828"/>
          </a:xfrm>
          <a:prstGeom prst="rect">
            <a:avLst/>
          </a:prstGeom>
        </p:spPr>
      </p:pic>
    </p:spTree>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4077</Words>
  <Application>WPS 演示</Application>
  <PresentationFormat>自定义</PresentationFormat>
  <Paragraphs>266</Paragraphs>
  <Slides>23</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23</vt:i4>
      </vt:variant>
    </vt:vector>
  </HeadingPairs>
  <TitlesOfParts>
    <vt:vector size="36" baseType="lpstr">
      <vt:lpstr>Arial</vt:lpstr>
      <vt:lpstr>宋体</vt:lpstr>
      <vt:lpstr>Wingdings</vt:lpstr>
      <vt:lpstr>Times New Roman</vt:lpstr>
      <vt:lpstr>楷体</vt:lpstr>
      <vt:lpstr>微软雅黑</vt:lpstr>
      <vt:lpstr>黑体</vt:lpstr>
      <vt:lpstr>Cambria Math</vt:lpstr>
      <vt:lpstr>仿宋</vt:lpstr>
      <vt:lpstr>Book Antiqua</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徐启全</cp:lastModifiedBy>
  <cp:revision>399</cp:revision>
  <dcterms:created xsi:type="dcterms:W3CDTF">2020-11-06T05:24:00Z</dcterms:created>
  <dcterms:modified xsi:type="dcterms:W3CDTF">2025-08-06T05:49:54Z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2052-12.1.0.22215</vt:lpwstr>
  </property>
  <property fmtid="{D5CDD505-2E9C-101B-9397-08002B2CF9AE}" pid="3" name="ICV">
    <vt:lpwstr>01026FF70BAD40A39E9FBEF52A7A98E9_12</vt:lpwstr>
  </property>
</Properties>
</file>